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3.jpeg" ContentType="image/jpeg"/>
  <Override PartName="/ppt/media/image4.jpeg" ContentType="image/jpeg"/>
  <Override PartName="/ppt/notesSlides/notesSlide6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lvl1pPr defTabSz="584200">
      <a:defRPr b="1" sz="4000">
        <a:solidFill>
          <a:srgbClr val="FFF5E3"/>
        </a:solidFill>
        <a:latin typeface="+mn-lt"/>
        <a:ea typeface="+mn-ea"/>
        <a:cs typeface="+mn-cs"/>
        <a:sym typeface="Avenir Next"/>
      </a:defRPr>
    </a:lvl1pPr>
    <a:lvl2pPr indent="228600" defTabSz="584200">
      <a:defRPr b="1" sz="4000">
        <a:solidFill>
          <a:srgbClr val="FFF5E3"/>
        </a:solidFill>
        <a:latin typeface="+mn-lt"/>
        <a:ea typeface="+mn-ea"/>
        <a:cs typeface="+mn-cs"/>
        <a:sym typeface="Avenir Next"/>
      </a:defRPr>
    </a:lvl2pPr>
    <a:lvl3pPr indent="457200" defTabSz="584200">
      <a:defRPr b="1" sz="4000">
        <a:solidFill>
          <a:srgbClr val="FFF5E3"/>
        </a:solidFill>
        <a:latin typeface="+mn-lt"/>
        <a:ea typeface="+mn-ea"/>
        <a:cs typeface="+mn-cs"/>
        <a:sym typeface="Avenir Next"/>
      </a:defRPr>
    </a:lvl3pPr>
    <a:lvl4pPr indent="685800" defTabSz="584200">
      <a:defRPr b="1" sz="4000">
        <a:solidFill>
          <a:srgbClr val="FFF5E3"/>
        </a:solidFill>
        <a:latin typeface="+mn-lt"/>
        <a:ea typeface="+mn-ea"/>
        <a:cs typeface="+mn-cs"/>
        <a:sym typeface="Avenir Next"/>
      </a:defRPr>
    </a:lvl4pPr>
    <a:lvl5pPr indent="914400" defTabSz="584200">
      <a:defRPr b="1" sz="4000">
        <a:solidFill>
          <a:srgbClr val="FFF5E3"/>
        </a:solidFill>
        <a:latin typeface="+mn-lt"/>
        <a:ea typeface="+mn-ea"/>
        <a:cs typeface="+mn-cs"/>
        <a:sym typeface="Avenir Next"/>
      </a:defRPr>
    </a:lvl5pPr>
    <a:lvl6pPr indent="1143000" defTabSz="584200">
      <a:defRPr b="1" sz="4000">
        <a:solidFill>
          <a:srgbClr val="FFF5E3"/>
        </a:solidFill>
        <a:latin typeface="+mn-lt"/>
        <a:ea typeface="+mn-ea"/>
        <a:cs typeface="+mn-cs"/>
        <a:sym typeface="Avenir Next"/>
      </a:defRPr>
    </a:lvl6pPr>
    <a:lvl7pPr indent="1371600" defTabSz="584200">
      <a:defRPr b="1" sz="4000">
        <a:solidFill>
          <a:srgbClr val="FFF5E3"/>
        </a:solidFill>
        <a:latin typeface="+mn-lt"/>
        <a:ea typeface="+mn-ea"/>
        <a:cs typeface="+mn-cs"/>
        <a:sym typeface="Avenir Next"/>
      </a:defRPr>
    </a:lvl7pPr>
    <a:lvl8pPr indent="1600200" defTabSz="584200">
      <a:defRPr b="1" sz="4000">
        <a:solidFill>
          <a:srgbClr val="FFF5E3"/>
        </a:solidFill>
        <a:latin typeface="+mn-lt"/>
        <a:ea typeface="+mn-ea"/>
        <a:cs typeface="+mn-cs"/>
        <a:sym typeface="Avenir Next"/>
      </a:defRPr>
    </a:lvl8pPr>
    <a:lvl9pPr indent="1828800" defTabSz="584200">
      <a:defRPr b="1" sz="4000">
        <a:solidFill>
          <a:srgbClr val="FFF5E3"/>
        </a:solidFill>
        <a:latin typeface="+mn-lt"/>
        <a:ea typeface="+mn-ea"/>
        <a:cs typeface="+mn-cs"/>
        <a:sym typeface="Avenir N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00"/>
              <a:t>カメラを用いた生体認証とは。。。。。。</a:t>
            </a:r>
            <a:endParaRPr sz="1500"/>
          </a:p>
          <a:p>
            <a:pPr lvl="0">
              <a:defRPr sz="1800"/>
            </a:pPr>
            <a:r>
              <a:rPr sz="1500"/>
              <a:t>画像を差しながら，これらがあります。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これらの認証方法は使用する用途，環境によって使い分けます。</a:t>
            </a:r>
            <a:endParaRPr sz="1500"/>
          </a:p>
          <a:p>
            <a:pPr lvl="0">
              <a:defRPr sz="1800"/>
            </a:pPr>
            <a:r>
              <a:rPr sz="1500"/>
              <a:t>静脈認証：特徴　あとで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掌紋認証：特徴</a:t>
            </a:r>
            <a:endParaRPr sz="1500"/>
          </a:p>
          <a:p>
            <a:pPr lvl="0">
              <a:defRPr sz="1800"/>
            </a:pPr>
            <a:r>
              <a:rPr sz="1500"/>
              <a:t>手の形状や手相などを利用</a:t>
            </a:r>
            <a:endParaRPr sz="1500"/>
          </a:p>
          <a:p>
            <a:pPr lvl="0">
              <a:defRPr sz="1800"/>
            </a:pPr>
            <a:r>
              <a:rPr sz="1500"/>
              <a:t>携帯端末で利用される方法で比較的最近から，研究されるようになった。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顔認証：顔の情報を利用した照合方法（目や口から特徴量（特徴点を抽出））</a:t>
            </a:r>
            <a:endParaRPr sz="1500"/>
          </a:p>
          <a:p>
            <a:pPr lvl="0">
              <a:defRPr sz="1800"/>
            </a:pPr>
            <a:r>
              <a:rPr sz="1500"/>
              <a:t>メリット：登録時や認証時の利用者の負荷が少ない</a:t>
            </a:r>
            <a:endParaRPr sz="1500"/>
          </a:p>
          <a:p>
            <a:pPr lvl="0">
              <a:defRPr sz="1800"/>
            </a:pPr>
            <a:r>
              <a:rPr sz="1500"/>
              <a:t>デメリット：経年劣化，角度，成りすましに弱い，SNSなどから名前付きで個人情報を引っ張り出せる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虹彩認証：目の虹彩（アイリス）を利用した照合方法</a:t>
            </a:r>
            <a:endParaRPr sz="1500"/>
          </a:p>
          <a:p>
            <a:pPr lvl="0">
              <a:defRPr sz="1800"/>
            </a:pPr>
            <a:r>
              <a:rPr sz="1500"/>
              <a:t>メリット：他人受入率が非常に少ない</a:t>
            </a:r>
            <a:endParaRPr sz="1500"/>
          </a:p>
          <a:p>
            <a:pPr lvl="0">
              <a:defRPr sz="1800"/>
            </a:pPr>
            <a:r>
              <a:rPr sz="1500"/>
              <a:t>デメリット：画像，アイリスを焼き付けたコンタクトを着用する成りすまし</a:t>
            </a:r>
            <a:endParaRPr sz="1500"/>
          </a:p>
          <a:p>
            <a:pPr lvl="0">
              <a:defRPr sz="1800"/>
            </a:pPr>
            <a:endParaRPr sz="15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0" name="Shape 19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コストが高い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今回は，携帯端末を用いた静脈認証について検討します</a:t>
            </a:r>
            <a:endParaRPr sz="2400"/>
          </a:p>
          <a:p>
            <a:pPr lvl="0">
              <a:defRPr sz="1800"/>
            </a:pPr>
            <a:r>
              <a:rPr sz="2400"/>
              <a:t>それでは、今回の研究テーマである携帯端末を用いた静脈認証についてです。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鮮明化についての今回の方法です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36" name="Shape 2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つまり、静脈が青く見えるのは静脈が青い光を出すわけではなく、赤色成分の著しい減少によるものである。</a:t>
            </a:r>
            <a:endParaRPr sz="2400"/>
          </a:p>
          <a:p>
            <a:pPr lvl="0">
              <a:defRPr sz="1800"/>
            </a:pPr>
            <a:r>
              <a:rPr sz="2400"/>
              <a:t>そこで今回は、これらの特性を利用し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53" name="Shape 3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＠本人拒否率（FRR），他人受入率（FAR）及び</a:t>
            </a:r>
            <a:endParaRPr sz="2400"/>
          </a:p>
          <a:p>
            <a:pPr lvl="0">
              <a:defRPr sz="1800"/>
            </a:pPr>
            <a:r>
              <a:rPr sz="2400"/>
              <a:t>＠等価エラー率（EER）を算出します</a:t>
            </a:r>
            <a:endParaRPr sz="2400"/>
          </a:p>
          <a:p>
            <a:pPr lvl="0">
              <a:defRPr sz="1800"/>
            </a:pPr>
            <a:r>
              <a:rPr sz="2400"/>
              <a:t>＠YMCK，HSV</a:t>
            </a:r>
            <a:endParaRPr sz="2400"/>
          </a:p>
          <a:p>
            <a:pPr lvl="0">
              <a:defRPr sz="1800"/>
            </a:pPr>
            <a:r>
              <a:rPr sz="2400"/>
              <a:t>＠日本で国内，国際標準化を進めている団体（日本自動認識システム協会）がありそのひょうか方法に従う。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bg>
      <p:bgPr>
        <a:solidFill>
          <a:srgbClr val="33B4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本文レベル1</a:t>
            </a:r>
            <a:endParaRPr sz="3600">
              <a:solidFill>
                <a:srgbClr val="464E7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本文レベル2</a:t>
            </a:r>
            <a:endParaRPr sz="3600">
              <a:solidFill>
                <a:srgbClr val="464E7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本文レベル3</a:t>
            </a:r>
            <a:endParaRPr sz="3600">
              <a:solidFill>
                <a:srgbClr val="464E7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本文レベル4</a:t>
            </a:r>
            <a:endParaRPr sz="3600">
              <a:solidFill>
                <a:srgbClr val="464E7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 5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xfrm>
            <a:off x="1270000" y="6718300"/>
            <a:ext cx="10464800" cy="13081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464E70"/>
                </a:solidFill>
              </a:rPr>
              <a:t>タイトルテキスト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464E70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solidFill>
                  <a:srgbClr val="464E70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solidFill>
                  <a:srgbClr val="464E70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solidFill>
                  <a:srgbClr val="464E70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solidFill>
                  <a:srgbClr val="464E7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64E70"/>
                </a:solidFill>
              </a:rPr>
              <a:t>本文レベル1</a:t>
            </a:r>
            <a:endParaRPr sz="4000">
              <a:solidFill>
                <a:srgbClr val="464E7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64E70"/>
                </a:solidFill>
              </a:rPr>
              <a:t>本文レベル2</a:t>
            </a:r>
            <a:endParaRPr sz="4000">
              <a:solidFill>
                <a:srgbClr val="464E7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64E70"/>
                </a:solidFill>
              </a:rPr>
              <a:t>本文レベル3</a:t>
            </a:r>
            <a:endParaRPr sz="4000">
              <a:solidFill>
                <a:srgbClr val="464E7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64E70"/>
                </a:solidFill>
              </a:rPr>
              <a:t>本文レベル4</a:t>
            </a:r>
            <a:endParaRPr sz="4000">
              <a:solidFill>
                <a:srgbClr val="464E7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64E70"/>
                </a:solidFill>
              </a:rPr>
              <a:t>本文レベル 5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xfrm>
            <a:off x="6288709" y="9245600"/>
            <a:ext cx="414682" cy="3302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ackground Ima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xfrm>
            <a:off x="932160" y="596900"/>
            <a:ext cx="11140481" cy="199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xfrm>
            <a:off x="875903" y="2945606"/>
            <a:ext cx="11140480" cy="5918994"/>
          </a:xfrm>
          <a:prstGeom prst="rect">
            <a:avLst/>
          </a:prstGeom>
        </p:spPr>
        <p:txBody>
          <a:bodyPr/>
          <a:lstStyle>
            <a:lvl1pPr marL="493888" indent="-493888"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本文レベル1</a:t>
            </a:r>
            <a:endParaRPr sz="4000">
              <a:solidFill>
                <a:srgbClr val="FFF5E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本文レベル2</a:t>
            </a:r>
            <a:endParaRPr sz="4000">
              <a:solidFill>
                <a:srgbClr val="FFF5E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本文レベル3</a:t>
            </a:r>
            <a:endParaRPr sz="4000">
              <a:solidFill>
                <a:srgbClr val="FFF5E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本文レベル4</a:t>
            </a:r>
            <a:endParaRPr sz="4000">
              <a:solidFill>
                <a:srgbClr val="FFF5E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 5</a:t>
            </a:r>
          </a:p>
        </p:txBody>
      </p:sp>
      <p:sp>
        <p:nvSpPr>
          <p:cNvPr id="46" name="Shape 46"/>
          <p:cNvSpPr/>
          <p:nvPr>
            <p:ph type="sldNum" sz="quarter" idx="2"/>
          </p:nvPr>
        </p:nvSpPr>
        <p:spPr>
          <a:xfrm>
            <a:off x="6288709" y="9245600"/>
            <a:ext cx="414682" cy="3302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bg>
      <p:bgPr>
        <a:solidFill>
          <a:srgbClr val="B967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本文レベル1</a:t>
            </a:r>
            <a:endParaRPr sz="3600">
              <a:solidFill>
                <a:srgbClr val="464E7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本文レベル2</a:t>
            </a:r>
            <a:endParaRPr sz="3600">
              <a:solidFill>
                <a:srgbClr val="464E7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本文レベル3</a:t>
            </a:r>
            <a:endParaRPr sz="3600">
              <a:solidFill>
                <a:srgbClr val="464E7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本文レベル4</a:t>
            </a:r>
            <a:endParaRPr sz="3600">
              <a:solidFill>
                <a:srgbClr val="464E7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 5</a:t>
            </a: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B967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B967C7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B967C7"/>
                </a:solidFill>
              </a:rPr>
              <a:t>タイトルテキスト</a:t>
            </a: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967C7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B967C7"/>
                </a:solidFill>
              </a:rPr>
              <a:t>タイトルテキスト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本文レベル1</a:t>
            </a:r>
            <a:endParaRPr sz="4000">
              <a:solidFill>
                <a:srgbClr val="3E415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本文レベル2</a:t>
            </a:r>
            <a:endParaRPr sz="4000">
              <a:solidFill>
                <a:srgbClr val="3E415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本文レベル3</a:t>
            </a:r>
            <a:endParaRPr sz="4000">
              <a:solidFill>
                <a:srgbClr val="3E415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本文レベル4</a:t>
            </a:r>
            <a:endParaRPr sz="4000">
              <a:solidFill>
                <a:srgbClr val="3E415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 5</a:t>
            </a:r>
          </a:p>
        </p:txBody>
      </p:sp>
      <p:sp>
        <p:nvSpPr>
          <p:cNvPr id="60" name="Shape 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bg>
      <p:bgPr>
        <a:solidFill>
          <a:srgbClr val="B967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 marL="889000" indent="-444500">
              <a:defRPr>
                <a:solidFill>
                  <a:srgbClr val="FFF5E3"/>
                </a:solidFill>
              </a:defRPr>
            </a:lvl2pPr>
            <a:lvl3pPr marL="1333500" indent="-444500">
              <a:defRPr>
                <a:solidFill>
                  <a:srgbClr val="FFF5E3"/>
                </a:solidFill>
              </a:defRPr>
            </a:lvl3pPr>
            <a:lvl4pPr marL="1778000" indent="-444500">
              <a:defRPr>
                <a:solidFill>
                  <a:srgbClr val="FFF5E3"/>
                </a:solidFill>
              </a:defRPr>
            </a:lvl4pPr>
            <a:lvl5pPr marL="2222500" indent="-444500">
              <a:defRPr>
                <a:solidFill>
                  <a:srgbClr val="FFF5E3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本文レベル1</a:t>
            </a:r>
            <a:endParaRPr sz="4000">
              <a:solidFill>
                <a:srgbClr val="FFF5E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本文レベル2</a:t>
            </a:r>
            <a:endParaRPr sz="4000">
              <a:solidFill>
                <a:srgbClr val="FFF5E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本文レベル3</a:t>
            </a:r>
            <a:endParaRPr sz="4000">
              <a:solidFill>
                <a:srgbClr val="FFF5E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本文レベル4</a:t>
            </a:r>
            <a:endParaRPr sz="4000">
              <a:solidFill>
                <a:srgbClr val="FFF5E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 5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bg>
      <p:bgPr>
        <a:solidFill>
          <a:srgbClr val="02A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本文レベル1</a:t>
            </a:r>
            <a:endParaRPr sz="3600">
              <a:solidFill>
                <a:srgbClr val="464E7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本文レベル2</a:t>
            </a:r>
            <a:endParaRPr sz="3600">
              <a:solidFill>
                <a:srgbClr val="464E7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本文レベル3</a:t>
            </a:r>
            <a:endParaRPr sz="3600">
              <a:solidFill>
                <a:srgbClr val="464E7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本文レベル4</a:t>
            </a:r>
            <a:endParaRPr sz="3600">
              <a:solidFill>
                <a:srgbClr val="464E7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02A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71" name="Shape 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33B4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11" name="Shape 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2A8F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02A8F3"/>
                </a:solidFill>
              </a:rPr>
              <a:t>タイトルテキスト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2A8F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02A8F3"/>
                </a:solidFill>
              </a:rPr>
              <a:t>タイトルテキスト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本文レベル1</a:t>
            </a:r>
            <a:endParaRPr sz="4000">
              <a:solidFill>
                <a:srgbClr val="3E415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本文レベル2</a:t>
            </a:r>
            <a:endParaRPr sz="4000">
              <a:solidFill>
                <a:srgbClr val="3E415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本文レベル3</a:t>
            </a:r>
            <a:endParaRPr sz="4000">
              <a:solidFill>
                <a:srgbClr val="3E415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本文レベル4</a:t>
            </a:r>
            <a:endParaRPr sz="4000">
              <a:solidFill>
                <a:srgbClr val="3E415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 5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bg>
      <p:bgPr>
        <a:solidFill>
          <a:srgbClr val="02A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81" name="Shape 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 marL="889000" indent="-444500">
              <a:defRPr>
                <a:solidFill>
                  <a:srgbClr val="FFF5E3"/>
                </a:solidFill>
              </a:defRPr>
            </a:lvl2pPr>
            <a:lvl3pPr marL="1333500" indent="-444500">
              <a:defRPr>
                <a:solidFill>
                  <a:srgbClr val="FFF5E3"/>
                </a:solidFill>
              </a:defRPr>
            </a:lvl3pPr>
            <a:lvl4pPr marL="1778000" indent="-444500">
              <a:defRPr>
                <a:solidFill>
                  <a:srgbClr val="FFF5E3"/>
                </a:solidFill>
              </a:defRPr>
            </a:lvl4pPr>
            <a:lvl5pPr marL="2222500" indent="-444500">
              <a:defRPr>
                <a:solidFill>
                  <a:srgbClr val="FFF5E3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本文レベル1</a:t>
            </a:r>
            <a:endParaRPr sz="4000">
              <a:solidFill>
                <a:srgbClr val="FFF5E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本文レベル2</a:t>
            </a:r>
            <a:endParaRPr sz="4000">
              <a:solidFill>
                <a:srgbClr val="FFF5E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本文レベル3</a:t>
            </a:r>
            <a:endParaRPr sz="4000">
              <a:solidFill>
                <a:srgbClr val="FFF5E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本文レベル4</a:t>
            </a:r>
            <a:endParaRPr sz="4000">
              <a:solidFill>
                <a:srgbClr val="FFF5E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 5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bg>
      <p:bgPr>
        <a:solidFill>
          <a:srgbClr val="00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本文レベル1</a:t>
            </a:r>
            <a:endParaRPr sz="3600">
              <a:solidFill>
                <a:srgbClr val="464E7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本文レベル2</a:t>
            </a:r>
            <a:endParaRPr sz="3600">
              <a:solidFill>
                <a:srgbClr val="464E7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本文レベル3</a:t>
            </a:r>
            <a:endParaRPr sz="3600">
              <a:solidFill>
                <a:srgbClr val="464E7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本文レベル4</a:t>
            </a:r>
            <a:endParaRPr sz="3600">
              <a:solidFill>
                <a:srgbClr val="464E7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 5</a:t>
            </a: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00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BBD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00BBD3"/>
                </a:solidFill>
              </a:rPr>
              <a:t>タイトルテキスト</a:t>
            </a:r>
          </a:p>
        </p:txBody>
      </p:sp>
      <p:sp>
        <p:nvSpPr>
          <p:cNvPr id="92" name="Shape 9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BD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00BBD3"/>
                </a:solidFill>
              </a:rPr>
              <a:t>タイトルテキスト</a:t>
            </a:r>
          </a:p>
        </p:txBody>
      </p:sp>
      <p:sp>
        <p:nvSpPr>
          <p:cNvPr id="95" name="Shape 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本文レベル1</a:t>
            </a:r>
            <a:endParaRPr sz="4000">
              <a:solidFill>
                <a:srgbClr val="3E415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本文レベル2</a:t>
            </a:r>
            <a:endParaRPr sz="4000">
              <a:solidFill>
                <a:srgbClr val="3E415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本文レベル3</a:t>
            </a:r>
            <a:endParaRPr sz="4000">
              <a:solidFill>
                <a:srgbClr val="3E415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本文レベル4</a:t>
            </a:r>
            <a:endParaRPr sz="4000">
              <a:solidFill>
                <a:srgbClr val="3E415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 5</a:t>
            </a:r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bg>
      <p:bgPr>
        <a:solidFill>
          <a:srgbClr val="00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99" name="Shape 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 marL="889000" indent="-444500">
              <a:defRPr>
                <a:solidFill>
                  <a:srgbClr val="FFF5E3"/>
                </a:solidFill>
              </a:defRPr>
            </a:lvl2pPr>
            <a:lvl3pPr marL="1333500" indent="-444500">
              <a:defRPr>
                <a:solidFill>
                  <a:srgbClr val="FFF5E3"/>
                </a:solidFill>
              </a:defRPr>
            </a:lvl3pPr>
            <a:lvl4pPr marL="1778000" indent="-444500">
              <a:defRPr>
                <a:solidFill>
                  <a:srgbClr val="FFF5E3"/>
                </a:solidFill>
              </a:defRPr>
            </a:lvl4pPr>
            <a:lvl5pPr marL="2222500" indent="-444500">
              <a:defRPr>
                <a:solidFill>
                  <a:srgbClr val="FFF5E3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本文レベル1</a:t>
            </a:r>
            <a:endParaRPr sz="4000">
              <a:solidFill>
                <a:srgbClr val="FFF5E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本文レベル2</a:t>
            </a:r>
            <a:endParaRPr sz="4000">
              <a:solidFill>
                <a:srgbClr val="FFF5E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本文レベル3</a:t>
            </a:r>
            <a:endParaRPr sz="4000">
              <a:solidFill>
                <a:srgbClr val="FFF5E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本文レベル4</a:t>
            </a:r>
            <a:endParaRPr sz="4000">
              <a:solidFill>
                <a:srgbClr val="FFF5E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 5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bg>
      <p:bgPr>
        <a:solidFill>
          <a:srgbClr val="FF9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本文レベル1</a:t>
            </a:r>
            <a:endParaRPr sz="3600">
              <a:solidFill>
                <a:srgbClr val="464E7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本文レベル2</a:t>
            </a:r>
            <a:endParaRPr sz="3600">
              <a:solidFill>
                <a:srgbClr val="464E7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本文レベル3</a:t>
            </a:r>
            <a:endParaRPr sz="3600">
              <a:solidFill>
                <a:srgbClr val="464E7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本文レベル4</a:t>
            </a:r>
            <a:endParaRPr sz="3600">
              <a:solidFill>
                <a:srgbClr val="464E7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 5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FF9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33B490"/>
                </a:solidFill>
              </a:rPr>
              <a:t>タイトルテキスト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900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9000"/>
                </a:solidFill>
              </a:rPr>
              <a:t>タイトルテキスト</a:t>
            </a:r>
          </a:p>
        </p:txBody>
      </p:sp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900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9000"/>
                </a:solidFill>
              </a:rPr>
              <a:t>タイトルテキスト</a:t>
            </a:r>
          </a:p>
        </p:txBody>
      </p:sp>
      <p:sp>
        <p:nvSpPr>
          <p:cNvPr id="113" name="Shape 1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本文レベル1</a:t>
            </a:r>
            <a:endParaRPr sz="4000">
              <a:solidFill>
                <a:srgbClr val="3E415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本文レベル2</a:t>
            </a:r>
            <a:endParaRPr sz="4000">
              <a:solidFill>
                <a:srgbClr val="3E415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本文レベル3</a:t>
            </a:r>
            <a:endParaRPr sz="4000">
              <a:solidFill>
                <a:srgbClr val="3E415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本文レベル4</a:t>
            </a:r>
            <a:endParaRPr sz="4000">
              <a:solidFill>
                <a:srgbClr val="3E415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 5</a:t>
            </a:r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bg>
      <p:bgPr>
        <a:solidFill>
          <a:srgbClr val="FF9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117" name="Shape 1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 marL="889000" indent="-444500">
              <a:defRPr>
                <a:solidFill>
                  <a:srgbClr val="FFF5E3"/>
                </a:solidFill>
              </a:defRPr>
            </a:lvl2pPr>
            <a:lvl3pPr marL="1333500" indent="-444500">
              <a:defRPr>
                <a:solidFill>
                  <a:srgbClr val="FFF5E3"/>
                </a:solidFill>
              </a:defRPr>
            </a:lvl3pPr>
            <a:lvl4pPr marL="1778000" indent="-444500">
              <a:defRPr>
                <a:solidFill>
                  <a:srgbClr val="FFF5E3"/>
                </a:solidFill>
              </a:defRPr>
            </a:lvl4pPr>
            <a:lvl5pPr marL="2222500" indent="-444500">
              <a:defRPr>
                <a:solidFill>
                  <a:srgbClr val="FFF5E3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本文レベル1</a:t>
            </a:r>
            <a:endParaRPr sz="4000">
              <a:solidFill>
                <a:srgbClr val="FFF5E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本文レベル2</a:t>
            </a:r>
            <a:endParaRPr sz="4000">
              <a:solidFill>
                <a:srgbClr val="FFF5E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本文レベル3</a:t>
            </a:r>
            <a:endParaRPr sz="4000">
              <a:solidFill>
                <a:srgbClr val="FFF5E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本文レベル4</a:t>
            </a:r>
            <a:endParaRPr sz="4000">
              <a:solidFill>
                <a:srgbClr val="FFF5E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 5</a:t>
            </a:r>
          </a:p>
        </p:txBody>
      </p:sp>
      <p:sp>
        <p:nvSpPr>
          <p:cNvPr id="118" name="Shape 1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bg>
      <p:bgPr>
        <a:solidFill>
          <a:srgbClr val="FF3F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121" name="Shape 121"/>
          <p:cNvSpPr/>
          <p:nvPr>
            <p:ph type="body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本文レベル1</a:t>
            </a:r>
            <a:endParaRPr sz="3600">
              <a:solidFill>
                <a:srgbClr val="464E7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本文レベル2</a:t>
            </a:r>
            <a:endParaRPr sz="3600">
              <a:solidFill>
                <a:srgbClr val="464E7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本文レベル3</a:t>
            </a:r>
            <a:endParaRPr sz="3600">
              <a:solidFill>
                <a:srgbClr val="464E7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本文レベル4</a:t>
            </a:r>
            <a:endParaRPr sz="3600">
              <a:solidFill>
                <a:srgbClr val="464E7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 5</a:t>
            </a:r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FF3F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3F8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3F80"/>
                </a:solidFill>
              </a:rPr>
              <a:t>タイトルテキスト</a:t>
            </a:r>
          </a:p>
        </p:txBody>
      </p:sp>
      <p:sp>
        <p:nvSpPr>
          <p:cNvPr id="128" name="Shape 1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3F8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3F80"/>
                </a:solidFill>
              </a:rPr>
              <a:t>タイトルテキスト</a:t>
            </a:r>
          </a:p>
        </p:txBody>
      </p:sp>
      <p:sp>
        <p:nvSpPr>
          <p:cNvPr id="131" name="Shape 1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本文レベル1</a:t>
            </a:r>
            <a:endParaRPr sz="4000">
              <a:solidFill>
                <a:srgbClr val="3E415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本文レベル2</a:t>
            </a:r>
            <a:endParaRPr sz="4000">
              <a:solidFill>
                <a:srgbClr val="3E415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本文レベル3</a:t>
            </a:r>
            <a:endParaRPr sz="4000">
              <a:solidFill>
                <a:srgbClr val="3E415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本文レベル4</a:t>
            </a:r>
            <a:endParaRPr sz="4000">
              <a:solidFill>
                <a:srgbClr val="3E415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 5</a:t>
            </a:r>
          </a:p>
        </p:txBody>
      </p:sp>
      <p:sp>
        <p:nvSpPr>
          <p:cNvPr id="132" name="Shape 1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bg>
      <p:bgPr>
        <a:solidFill>
          <a:srgbClr val="FF3F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135" name="Shape 1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 marL="889000" indent="-444500">
              <a:defRPr>
                <a:solidFill>
                  <a:srgbClr val="FFF5E3"/>
                </a:solidFill>
              </a:defRPr>
            </a:lvl2pPr>
            <a:lvl3pPr marL="1333500" indent="-444500">
              <a:defRPr>
                <a:solidFill>
                  <a:srgbClr val="FFF5E3"/>
                </a:solidFill>
              </a:defRPr>
            </a:lvl3pPr>
            <a:lvl4pPr marL="1778000" indent="-444500">
              <a:defRPr>
                <a:solidFill>
                  <a:srgbClr val="FFF5E3"/>
                </a:solidFill>
              </a:defRPr>
            </a:lvl4pPr>
            <a:lvl5pPr marL="2222500" indent="-444500">
              <a:defRPr>
                <a:solidFill>
                  <a:srgbClr val="FFF5E3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本文レベル1</a:t>
            </a:r>
            <a:endParaRPr sz="4000">
              <a:solidFill>
                <a:srgbClr val="FFF5E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本文レベル2</a:t>
            </a:r>
            <a:endParaRPr sz="4000">
              <a:solidFill>
                <a:srgbClr val="FFF5E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本文レベル3</a:t>
            </a:r>
            <a:endParaRPr sz="4000">
              <a:solidFill>
                <a:srgbClr val="FFF5E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本文レベル4</a:t>
            </a:r>
            <a:endParaRPr sz="4000">
              <a:solidFill>
                <a:srgbClr val="FFF5E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 5</a:t>
            </a:r>
          </a:p>
        </p:txBody>
      </p:sp>
      <p:sp>
        <p:nvSpPr>
          <p:cNvPr id="136" name="Shape 1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bg>
      <p:bgPr>
        <a:solidFill>
          <a:srgbClr val="FF51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139" name="Shape 139"/>
          <p:cNvSpPr/>
          <p:nvPr>
            <p:ph type="body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本文レベル1</a:t>
            </a:r>
            <a:endParaRPr sz="3600">
              <a:solidFill>
                <a:srgbClr val="464E7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本文レベル2</a:t>
            </a:r>
            <a:endParaRPr sz="3600">
              <a:solidFill>
                <a:srgbClr val="464E7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本文レベル3</a:t>
            </a:r>
            <a:endParaRPr sz="3600">
              <a:solidFill>
                <a:srgbClr val="464E7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本文レベル4</a:t>
            </a:r>
            <a:endParaRPr sz="3600">
              <a:solidFill>
                <a:srgbClr val="464E7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 5</a:t>
            </a:r>
          </a:p>
        </p:txBody>
      </p:sp>
      <p:sp>
        <p:nvSpPr>
          <p:cNvPr id="140" name="Shape 1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FF51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33B490"/>
                </a:solidFill>
              </a:rPr>
              <a:t>タイトルテキスト</a:t>
            </a:r>
          </a:p>
        </p:txBody>
      </p:sp>
      <p:sp>
        <p:nvSpPr>
          <p:cNvPr id="17" name="Shape 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本文レベル1</a:t>
            </a:r>
            <a:endParaRPr sz="4000">
              <a:solidFill>
                <a:srgbClr val="3E415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本文レベル2</a:t>
            </a:r>
            <a:endParaRPr sz="4000">
              <a:solidFill>
                <a:srgbClr val="3E415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本文レベル3</a:t>
            </a:r>
            <a:endParaRPr sz="4000">
              <a:solidFill>
                <a:srgbClr val="3E415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本文レベル4</a:t>
            </a:r>
            <a:endParaRPr sz="4000">
              <a:solidFill>
                <a:srgbClr val="3E415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 5</a:t>
            </a:r>
          </a:p>
        </p:txBody>
      </p:sp>
      <p:sp>
        <p:nvSpPr>
          <p:cNvPr id="18" name="Shape 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5151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5151"/>
                </a:solidFill>
              </a:rPr>
              <a:t>タイトルテキスト</a:t>
            </a:r>
          </a:p>
        </p:txBody>
      </p:sp>
      <p:sp>
        <p:nvSpPr>
          <p:cNvPr id="146" name="Shape 1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5151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5151"/>
                </a:solidFill>
              </a:rPr>
              <a:t>タイトルテキスト</a:t>
            </a: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本文レベル1</a:t>
            </a:r>
            <a:endParaRPr sz="4000">
              <a:solidFill>
                <a:srgbClr val="3E415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本文レベル2</a:t>
            </a:r>
            <a:endParaRPr sz="4000">
              <a:solidFill>
                <a:srgbClr val="3E415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本文レベル3</a:t>
            </a:r>
            <a:endParaRPr sz="4000">
              <a:solidFill>
                <a:srgbClr val="3E415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本文レベル4</a:t>
            </a:r>
            <a:endParaRPr sz="4000">
              <a:solidFill>
                <a:srgbClr val="3E415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 5</a:t>
            </a:r>
          </a:p>
        </p:txBody>
      </p:sp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bg>
      <p:bgPr>
        <a:solidFill>
          <a:srgbClr val="FF51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153" name="Shape 1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 marL="889000" indent="-444500">
              <a:defRPr>
                <a:solidFill>
                  <a:srgbClr val="FFF5E3"/>
                </a:solidFill>
              </a:defRPr>
            </a:lvl2pPr>
            <a:lvl3pPr marL="1333500" indent="-444500">
              <a:defRPr>
                <a:solidFill>
                  <a:srgbClr val="FFF5E3"/>
                </a:solidFill>
              </a:defRPr>
            </a:lvl3pPr>
            <a:lvl4pPr marL="1778000" indent="-444500">
              <a:defRPr>
                <a:solidFill>
                  <a:srgbClr val="FFF5E3"/>
                </a:solidFill>
              </a:defRPr>
            </a:lvl4pPr>
            <a:lvl5pPr marL="2222500" indent="-444500">
              <a:defRPr>
                <a:solidFill>
                  <a:srgbClr val="FFF5E3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本文レベル1</a:t>
            </a:r>
            <a:endParaRPr sz="4000">
              <a:solidFill>
                <a:srgbClr val="FFF5E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本文レベル2</a:t>
            </a:r>
            <a:endParaRPr sz="4000">
              <a:solidFill>
                <a:srgbClr val="FFF5E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本文レベル3</a:t>
            </a:r>
            <a:endParaRPr sz="4000">
              <a:solidFill>
                <a:srgbClr val="FFF5E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本文レベル4</a:t>
            </a:r>
            <a:endParaRPr sz="4000">
              <a:solidFill>
                <a:srgbClr val="FFF5E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 5</a:t>
            </a:r>
          </a:p>
        </p:txBody>
      </p:sp>
      <p:sp>
        <p:nvSpPr>
          <p:cNvPr id="154" name="Shape 1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 ">
    <p:bg>
      <p:bgPr>
        <a:solidFill>
          <a:srgbClr val="33B4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 marL="889000" indent="-444500">
              <a:defRPr>
                <a:solidFill>
                  <a:srgbClr val="FFF5E3"/>
                </a:solidFill>
              </a:defRPr>
            </a:lvl2pPr>
            <a:lvl3pPr marL="1333500" indent="-444500">
              <a:defRPr>
                <a:solidFill>
                  <a:srgbClr val="FFF5E3"/>
                </a:solidFill>
              </a:defRPr>
            </a:lvl3pPr>
            <a:lvl4pPr marL="1778000" indent="-444500">
              <a:defRPr>
                <a:solidFill>
                  <a:srgbClr val="FFF5E3"/>
                </a:solidFill>
              </a:defRPr>
            </a:lvl4pPr>
            <a:lvl5pPr marL="2222500" indent="-444500">
              <a:defRPr>
                <a:solidFill>
                  <a:srgbClr val="FFF5E3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本文レベル1</a:t>
            </a:r>
            <a:endParaRPr sz="4000">
              <a:solidFill>
                <a:srgbClr val="FFF5E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本文レベル2</a:t>
            </a:r>
            <a:endParaRPr sz="4000">
              <a:solidFill>
                <a:srgbClr val="FFF5E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本文レベル3</a:t>
            </a:r>
            <a:endParaRPr sz="4000">
              <a:solidFill>
                <a:srgbClr val="FFF5E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本文レベル4</a:t>
            </a:r>
            <a:endParaRPr sz="4000">
              <a:solidFill>
                <a:srgbClr val="FFF5E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 5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bg>
      <p:bgPr>
        <a:solidFill>
          <a:srgbClr val="464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 marL="889000" indent="-444500">
              <a:defRPr>
                <a:solidFill>
                  <a:srgbClr val="FFF5E3"/>
                </a:solidFill>
              </a:defRPr>
            </a:lvl2pPr>
            <a:lvl3pPr marL="1333500" indent="-444500">
              <a:defRPr>
                <a:solidFill>
                  <a:srgbClr val="FFF5E3"/>
                </a:solidFill>
              </a:defRPr>
            </a:lvl3pPr>
            <a:lvl4pPr marL="1778000" indent="-444500">
              <a:defRPr>
                <a:solidFill>
                  <a:srgbClr val="FFF5E3"/>
                </a:solidFill>
              </a:defRPr>
            </a:lvl4pPr>
            <a:lvl5pPr marL="2222500" indent="-444500">
              <a:defRPr>
                <a:solidFill>
                  <a:srgbClr val="FFF5E3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本文レベル1</a:t>
            </a:r>
            <a:endParaRPr sz="4000">
              <a:solidFill>
                <a:srgbClr val="FFF5E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本文レベル2</a:t>
            </a:r>
            <a:endParaRPr sz="4000">
              <a:solidFill>
                <a:srgbClr val="FFF5E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本文レベル3</a:t>
            </a:r>
            <a:endParaRPr sz="4000">
              <a:solidFill>
                <a:srgbClr val="FFF5E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本文レベル4</a:t>
            </a:r>
            <a:endParaRPr sz="4000">
              <a:solidFill>
                <a:srgbClr val="FFF5E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 5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464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464E70"/>
                </a:solidFill>
              </a:rPr>
              <a:t>タイトルテキスト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ource Code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title"/>
          </p:nvPr>
        </p:nvSpPr>
        <p:spPr>
          <a:xfrm>
            <a:off x="937617" y="533400"/>
            <a:ext cx="11129566" cy="20520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464E70"/>
                </a:solidFill>
              </a:rPr>
              <a:t>タイトルテキスト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xfrm>
            <a:off x="1066800" y="2987178"/>
            <a:ext cx="10871200" cy="5633940"/>
          </a:xfrm>
          <a:prstGeom prst="rect">
            <a:avLst/>
          </a:prstGeom>
          <a:solidFill>
            <a:srgbClr val="464E70"/>
          </a:solidFill>
          <a:ln w="254000">
            <a:solidFill>
              <a:srgbClr val="464E70"/>
            </a:solidFill>
          </a:ln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FFF5E3"/>
                </a:solidFill>
                <a:latin typeface="Monaco"/>
                <a:ea typeface="Monaco"/>
                <a:cs typeface="Monaco"/>
                <a:sym typeface="Monaco"/>
              </a:defRPr>
            </a:lvl1pPr>
            <a:lvl2pPr marL="0" indent="228600">
              <a:spcBef>
                <a:spcPts val="0"/>
              </a:spcBef>
              <a:buSzTx/>
              <a:buNone/>
              <a:defRPr sz="2000">
                <a:solidFill>
                  <a:srgbClr val="FFF5E3"/>
                </a:solidFill>
                <a:latin typeface="Monaco"/>
                <a:ea typeface="Monaco"/>
                <a:cs typeface="Monaco"/>
                <a:sym typeface="Monaco"/>
              </a:defRPr>
            </a:lvl2pPr>
            <a:lvl3pPr marL="0" indent="457200">
              <a:spcBef>
                <a:spcPts val="0"/>
              </a:spcBef>
              <a:buSzTx/>
              <a:buNone/>
              <a:defRPr sz="2000">
                <a:solidFill>
                  <a:srgbClr val="FFF5E3"/>
                </a:solidFill>
                <a:latin typeface="Monaco"/>
                <a:ea typeface="Monaco"/>
                <a:cs typeface="Monaco"/>
                <a:sym typeface="Monaco"/>
              </a:defRPr>
            </a:lvl3pPr>
            <a:lvl4pPr marL="0" indent="685800">
              <a:spcBef>
                <a:spcPts val="0"/>
              </a:spcBef>
              <a:buSzTx/>
              <a:buNone/>
              <a:defRPr sz="2000">
                <a:solidFill>
                  <a:srgbClr val="FFF5E3"/>
                </a:solidFill>
                <a:latin typeface="Monaco"/>
                <a:ea typeface="Monaco"/>
                <a:cs typeface="Monaco"/>
                <a:sym typeface="Monaco"/>
              </a:defRPr>
            </a:lvl4pPr>
            <a:lvl5pPr marL="0" indent="914400">
              <a:spcBef>
                <a:spcPts val="0"/>
              </a:spcBef>
              <a:buSzTx/>
              <a:buNone/>
              <a:defRPr sz="2000">
                <a:solidFill>
                  <a:srgbClr val="FFF5E3"/>
                </a:solidFill>
                <a:latin typeface="Monaco"/>
                <a:ea typeface="Monaco"/>
                <a:cs typeface="Monaco"/>
                <a:sym typeface="Monaco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5E3"/>
                </a:solidFill>
              </a:rPr>
              <a:t>本文レベル1</a:t>
            </a:r>
            <a:endParaRPr sz="2000">
              <a:solidFill>
                <a:srgbClr val="FFF5E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5E3"/>
                </a:solidFill>
              </a:rPr>
              <a:t>本文レベル2</a:t>
            </a:r>
            <a:endParaRPr sz="2000">
              <a:solidFill>
                <a:srgbClr val="FFF5E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5E3"/>
                </a:solidFill>
              </a:rPr>
              <a:t>本文レベル3</a:t>
            </a:r>
            <a:endParaRPr sz="2000">
              <a:solidFill>
                <a:srgbClr val="FFF5E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5E3"/>
                </a:solidFill>
              </a:rPr>
              <a:t>本文レベル4</a:t>
            </a:r>
            <a:endParaRPr sz="2000">
              <a:solidFill>
                <a:srgbClr val="FFF5E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5E3"/>
                </a:solidFill>
              </a:rPr>
              <a:t>本文レベル 5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33B490"/>
                </a:solidFill>
              </a:rPr>
              <a:t>タイトルテキスト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977653"/>
            <a:ext cx="11099800" cy="591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本文レベル1</a:t>
            </a:r>
            <a:endParaRPr sz="4000">
              <a:solidFill>
                <a:srgbClr val="3E415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本文レベル2</a:t>
            </a:r>
            <a:endParaRPr sz="4000">
              <a:solidFill>
                <a:srgbClr val="3E415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本文レベル3</a:t>
            </a:r>
            <a:endParaRPr sz="4000">
              <a:solidFill>
                <a:srgbClr val="3E415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本文レベル4</a:t>
            </a:r>
            <a:endParaRPr sz="4000">
              <a:solidFill>
                <a:srgbClr val="3E415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b="0" sz="18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transition spd="med" advClick="1"/>
  <p:txStyles>
    <p:titleStyle>
      <a:lvl1pPr defTabSz="584200">
        <a:lnSpc>
          <a:spcPct val="80000"/>
        </a:lnSpc>
        <a:defRPr b="1" sz="6000">
          <a:solidFill>
            <a:srgbClr val="33B490"/>
          </a:solidFill>
          <a:latin typeface="+mn-lt"/>
          <a:ea typeface="+mn-ea"/>
          <a:cs typeface="+mn-cs"/>
          <a:sym typeface="Avenir Next"/>
        </a:defRPr>
      </a:lvl1pPr>
      <a:lvl2pPr indent="228600" defTabSz="584200">
        <a:lnSpc>
          <a:spcPct val="80000"/>
        </a:lnSpc>
        <a:defRPr b="1" sz="6000">
          <a:solidFill>
            <a:srgbClr val="33B490"/>
          </a:solidFill>
          <a:latin typeface="+mn-lt"/>
          <a:ea typeface="+mn-ea"/>
          <a:cs typeface="+mn-cs"/>
          <a:sym typeface="Avenir Next"/>
        </a:defRPr>
      </a:lvl2pPr>
      <a:lvl3pPr indent="457200" defTabSz="584200">
        <a:lnSpc>
          <a:spcPct val="80000"/>
        </a:lnSpc>
        <a:defRPr b="1" sz="6000">
          <a:solidFill>
            <a:srgbClr val="33B490"/>
          </a:solidFill>
          <a:latin typeface="+mn-lt"/>
          <a:ea typeface="+mn-ea"/>
          <a:cs typeface="+mn-cs"/>
          <a:sym typeface="Avenir Next"/>
        </a:defRPr>
      </a:lvl3pPr>
      <a:lvl4pPr indent="685800" defTabSz="584200">
        <a:lnSpc>
          <a:spcPct val="80000"/>
        </a:lnSpc>
        <a:defRPr b="1" sz="6000">
          <a:solidFill>
            <a:srgbClr val="33B490"/>
          </a:solidFill>
          <a:latin typeface="+mn-lt"/>
          <a:ea typeface="+mn-ea"/>
          <a:cs typeface="+mn-cs"/>
          <a:sym typeface="Avenir Next"/>
        </a:defRPr>
      </a:lvl4pPr>
      <a:lvl5pPr indent="914400" defTabSz="584200">
        <a:lnSpc>
          <a:spcPct val="80000"/>
        </a:lnSpc>
        <a:defRPr b="1" sz="6000">
          <a:solidFill>
            <a:srgbClr val="33B490"/>
          </a:solidFill>
          <a:latin typeface="+mn-lt"/>
          <a:ea typeface="+mn-ea"/>
          <a:cs typeface="+mn-cs"/>
          <a:sym typeface="Avenir Next"/>
        </a:defRPr>
      </a:lvl5pPr>
      <a:lvl6pPr indent="1143000" defTabSz="584200">
        <a:lnSpc>
          <a:spcPct val="80000"/>
        </a:lnSpc>
        <a:defRPr b="1" sz="6000">
          <a:solidFill>
            <a:srgbClr val="33B490"/>
          </a:solidFill>
          <a:latin typeface="+mn-lt"/>
          <a:ea typeface="+mn-ea"/>
          <a:cs typeface="+mn-cs"/>
          <a:sym typeface="Avenir Next"/>
        </a:defRPr>
      </a:lvl6pPr>
      <a:lvl7pPr indent="1371600" defTabSz="584200">
        <a:lnSpc>
          <a:spcPct val="80000"/>
        </a:lnSpc>
        <a:defRPr b="1" sz="6000">
          <a:solidFill>
            <a:srgbClr val="33B490"/>
          </a:solidFill>
          <a:latin typeface="+mn-lt"/>
          <a:ea typeface="+mn-ea"/>
          <a:cs typeface="+mn-cs"/>
          <a:sym typeface="Avenir Next"/>
        </a:defRPr>
      </a:lvl7pPr>
      <a:lvl8pPr indent="1600200" defTabSz="584200">
        <a:lnSpc>
          <a:spcPct val="80000"/>
        </a:lnSpc>
        <a:defRPr b="1" sz="6000">
          <a:solidFill>
            <a:srgbClr val="33B490"/>
          </a:solidFill>
          <a:latin typeface="+mn-lt"/>
          <a:ea typeface="+mn-ea"/>
          <a:cs typeface="+mn-cs"/>
          <a:sym typeface="Avenir Next"/>
        </a:defRPr>
      </a:lvl8pPr>
      <a:lvl9pPr indent="1828800" defTabSz="584200">
        <a:lnSpc>
          <a:spcPct val="80000"/>
        </a:lnSpc>
        <a:defRPr b="1" sz="6000">
          <a:solidFill>
            <a:srgbClr val="33B490"/>
          </a:solidFill>
          <a:latin typeface="+mn-lt"/>
          <a:ea typeface="+mn-ea"/>
          <a:cs typeface="+mn-cs"/>
          <a:sym typeface="Avenir Nex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4000">
          <a:solidFill>
            <a:srgbClr val="3E4157"/>
          </a:solidFill>
          <a:latin typeface="Avenir Next Medium"/>
          <a:ea typeface="Avenir Next Medium"/>
          <a:cs typeface="Avenir Next Medium"/>
          <a:sym typeface="Avenir Next Medium"/>
        </a:defRPr>
      </a:lvl1pPr>
      <a:lvl2pPr marL="938388" indent="-493888" defTabSz="584200">
        <a:spcBef>
          <a:spcPts val="4200"/>
        </a:spcBef>
        <a:buSzPct val="75000"/>
        <a:buChar char="•"/>
        <a:defRPr sz="4000">
          <a:solidFill>
            <a:srgbClr val="3E4157"/>
          </a:solidFill>
          <a:latin typeface="Avenir Next Medium"/>
          <a:ea typeface="Avenir Next Medium"/>
          <a:cs typeface="Avenir Next Medium"/>
          <a:sym typeface="Avenir Next Medium"/>
        </a:defRPr>
      </a:lvl2pPr>
      <a:lvl3pPr marL="1382888" indent="-493888" defTabSz="584200">
        <a:spcBef>
          <a:spcPts val="4200"/>
        </a:spcBef>
        <a:buSzPct val="75000"/>
        <a:buChar char="•"/>
        <a:defRPr sz="4000">
          <a:solidFill>
            <a:srgbClr val="3E4157"/>
          </a:solidFill>
          <a:latin typeface="Avenir Next Medium"/>
          <a:ea typeface="Avenir Next Medium"/>
          <a:cs typeface="Avenir Next Medium"/>
          <a:sym typeface="Avenir Next Medium"/>
        </a:defRPr>
      </a:lvl3pPr>
      <a:lvl4pPr marL="1827388" indent="-493888" defTabSz="584200">
        <a:spcBef>
          <a:spcPts val="4200"/>
        </a:spcBef>
        <a:buSzPct val="75000"/>
        <a:buChar char="•"/>
        <a:defRPr sz="4000">
          <a:solidFill>
            <a:srgbClr val="3E4157"/>
          </a:solidFill>
          <a:latin typeface="Avenir Next Medium"/>
          <a:ea typeface="Avenir Next Medium"/>
          <a:cs typeface="Avenir Next Medium"/>
          <a:sym typeface="Avenir Next Medium"/>
        </a:defRPr>
      </a:lvl4pPr>
      <a:lvl5pPr marL="2271888" indent="-493888" defTabSz="584200">
        <a:spcBef>
          <a:spcPts val="4200"/>
        </a:spcBef>
        <a:buSzPct val="75000"/>
        <a:buChar char="•"/>
        <a:defRPr sz="4000">
          <a:solidFill>
            <a:srgbClr val="3E4157"/>
          </a:solidFill>
          <a:latin typeface="Avenir Next Medium"/>
          <a:ea typeface="Avenir Next Medium"/>
          <a:cs typeface="Avenir Next Medium"/>
          <a:sym typeface="Avenir Next Medium"/>
        </a:defRPr>
      </a:lvl5pPr>
      <a:lvl6pPr marL="2716388" indent="-493888" defTabSz="584200">
        <a:spcBef>
          <a:spcPts val="4200"/>
        </a:spcBef>
        <a:buSzPct val="75000"/>
        <a:buChar char="•"/>
        <a:defRPr sz="4000">
          <a:solidFill>
            <a:srgbClr val="3E4157"/>
          </a:solidFill>
          <a:latin typeface="Avenir Next Medium"/>
          <a:ea typeface="Avenir Next Medium"/>
          <a:cs typeface="Avenir Next Medium"/>
          <a:sym typeface="Avenir Next Medium"/>
        </a:defRPr>
      </a:lvl6pPr>
      <a:lvl7pPr marL="3160888" indent="-493888" defTabSz="584200">
        <a:spcBef>
          <a:spcPts val="4200"/>
        </a:spcBef>
        <a:buSzPct val="75000"/>
        <a:buChar char="•"/>
        <a:defRPr sz="4000">
          <a:solidFill>
            <a:srgbClr val="3E4157"/>
          </a:solidFill>
          <a:latin typeface="Avenir Next Medium"/>
          <a:ea typeface="Avenir Next Medium"/>
          <a:cs typeface="Avenir Next Medium"/>
          <a:sym typeface="Avenir Next Medium"/>
        </a:defRPr>
      </a:lvl7pPr>
      <a:lvl8pPr marL="3605388" indent="-493888" defTabSz="584200">
        <a:spcBef>
          <a:spcPts val="4200"/>
        </a:spcBef>
        <a:buSzPct val="75000"/>
        <a:buChar char="•"/>
        <a:defRPr sz="4000">
          <a:solidFill>
            <a:srgbClr val="3E4157"/>
          </a:solidFill>
          <a:latin typeface="Avenir Next Medium"/>
          <a:ea typeface="Avenir Next Medium"/>
          <a:cs typeface="Avenir Next Medium"/>
          <a:sym typeface="Avenir Next Medium"/>
        </a:defRPr>
      </a:lvl8pPr>
      <a:lvl9pPr marL="4049888" indent="-493888" defTabSz="584200">
        <a:spcBef>
          <a:spcPts val="4200"/>
        </a:spcBef>
        <a:buSzPct val="75000"/>
        <a:buChar char="•"/>
        <a:defRPr sz="4000">
          <a:solidFill>
            <a:srgbClr val="3E4157"/>
          </a:solidFill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Relationship Id="rId3" Type="http://schemas.openxmlformats.org/officeDocument/2006/relationships/image" Target="../media/image4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Relationship Id="rId3" Type="http://schemas.openxmlformats.org/officeDocument/2006/relationships/image" Target="../media/image7.png"/><Relationship Id="rId4" Type="http://schemas.openxmlformats.org/officeDocument/2006/relationships/image" Target="../media/image25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Relationship Id="rId3" Type="http://schemas.openxmlformats.org/officeDocument/2006/relationships/image" Target="../media/image23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jpe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3.png"/><Relationship Id="rId8" Type="http://schemas.openxmlformats.org/officeDocument/2006/relationships/image" Target="../media/image1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xfrm>
            <a:off x="160113" y="1493338"/>
            <a:ext cx="12684573" cy="3290082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464E70"/>
                </a:solidFill>
              </a:rPr>
              <a:t>可視光で撮影された</a:t>
            </a:r>
            <a:endParaRPr b="1" sz="8000">
              <a:solidFill>
                <a:srgbClr val="464E70"/>
              </a:solidFill>
            </a:endParaRPr>
          </a:p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464E70"/>
                </a:solidFill>
              </a:rPr>
              <a:t>静脈画像の鮮明化</a:t>
            </a:r>
          </a:p>
        </p:txBody>
      </p:sp>
      <p:sp>
        <p:nvSpPr>
          <p:cNvPr id="159" name="Shape 159"/>
          <p:cNvSpPr/>
          <p:nvPr>
            <p:ph type="body" idx="4294967295"/>
          </p:nvPr>
        </p:nvSpPr>
        <p:spPr>
          <a:xfrm>
            <a:off x="7796948" y="5640100"/>
            <a:ext cx="3755069" cy="88711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画像処理研究室</a:t>
            </a:r>
          </a:p>
        </p:txBody>
      </p:sp>
      <p:sp>
        <p:nvSpPr>
          <p:cNvPr id="160" name="Shape 160"/>
          <p:cNvSpPr/>
          <p:nvPr/>
        </p:nvSpPr>
        <p:spPr>
          <a:xfrm>
            <a:off x="7102732" y="6448361"/>
            <a:ext cx="51435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15KMC15　渡辺 瑞己</a:t>
            </a:r>
          </a:p>
        </p:txBody>
      </p:sp>
      <p:sp>
        <p:nvSpPr>
          <p:cNvPr id="161" name="Shape 161"/>
          <p:cNvSpPr/>
          <p:nvPr>
            <p:ph type="sldNum" sz="quarter" idx="2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271" name="Shape 271"/>
          <p:cNvSpPr/>
          <p:nvPr/>
        </p:nvSpPr>
        <p:spPr>
          <a:xfrm>
            <a:off x="3143250" y="422275"/>
            <a:ext cx="6718300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変換係数の最適化</a:t>
            </a:r>
          </a:p>
        </p:txBody>
      </p:sp>
      <p:pic>
        <p:nvPicPr>
          <p:cNvPr id="272" name="スクリーンショット 2015-06-18 7.18.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36200" y="3531277"/>
            <a:ext cx="2546052" cy="25782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MathTypeEquation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5250" y="4794250"/>
            <a:ext cx="114300" cy="16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7838" y="3603400"/>
            <a:ext cx="7828441" cy="1728358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Shape 275"/>
          <p:cNvSpPr/>
          <p:nvPr/>
        </p:nvSpPr>
        <p:spPr>
          <a:xfrm>
            <a:off x="10563075" y="6234232"/>
            <a:ext cx="1892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2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E4157"/>
                </a:solidFill>
              </a:rPr>
              <a:t>赤外線静脈画像</a:t>
            </a:r>
          </a:p>
        </p:txBody>
      </p:sp>
      <p:grpSp>
        <p:nvGrpSpPr>
          <p:cNvPr id="278" name="Group 278"/>
          <p:cNvGrpSpPr/>
          <p:nvPr/>
        </p:nvGrpSpPr>
        <p:grpSpPr>
          <a:xfrm>
            <a:off x="7477125" y="5645291"/>
            <a:ext cx="1755141" cy="464267"/>
            <a:chOff x="76200" y="43370"/>
            <a:chExt cx="1755140" cy="464266"/>
          </a:xfrm>
        </p:grpSpPr>
        <p:pic>
          <p:nvPicPr>
            <p:cNvPr id="276" name="pasted-imag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76200" y="43370"/>
              <a:ext cx="502956" cy="4642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7" name="Shape 277"/>
            <p:cNvSpPr/>
            <p:nvPr/>
          </p:nvSpPr>
          <p:spPr>
            <a:xfrm>
              <a:off x="447040" y="62778"/>
              <a:ext cx="1384301" cy="425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4200"/>
                </a:spcBef>
                <a:defRPr b="0" sz="250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3E4157"/>
                  </a:solidFill>
                </a:rPr>
                <a:t>：画素数</a:t>
              </a:r>
            </a:p>
          </p:txBody>
        </p:sp>
      </p:grpSp>
      <p:grpSp>
        <p:nvGrpSpPr>
          <p:cNvPr id="281" name="Group 281"/>
          <p:cNvGrpSpPr/>
          <p:nvPr/>
        </p:nvGrpSpPr>
        <p:grpSpPr>
          <a:xfrm>
            <a:off x="5222726" y="5623685"/>
            <a:ext cx="2075965" cy="507479"/>
            <a:chOff x="50800" y="44722"/>
            <a:chExt cx="2075963" cy="507478"/>
          </a:xfrm>
        </p:grpSpPr>
        <p:pic>
          <p:nvPicPr>
            <p:cNvPr id="279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0800" y="44722"/>
              <a:ext cx="507479" cy="507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0" name="Shape 280"/>
            <p:cNvSpPr/>
            <p:nvPr/>
          </p:nvSpPr>
          <p:spPr>
            <a:xfrm>
              <a:off x="424963" y="85737"/>
              <a:ext cx="1701801" cy="425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4200"/>
                </a:spcBef>
                <a:defRPr b="0" sz="250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3E4157"/>
                  </a:solidFill>
                </a:rPr>
                <a:t>：画像領域</a:t>
              </a:r>
            </a:p>
          </p:txBody>
        </p:sp>
      </p:grpSp>
      <p:pic>
        <p:nvPicPr>
          <p:cNvPr id="282" name="MathTypeEquation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2250" y="4921250"/>
            <a:ext cx="114300" cy="16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pasted-image.pd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28313" y="7577018"/>
            <a:ext cx="4664790" cy="878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MathTypeEquation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26250" y="5175250"/>
            <a:ext cx="114300" cy="165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8" name="Group 288"/>
          <p:cNvGrpSpPr/>
          <p:nvPr/>
        </p:nvGrpSpPr>
        <p:grpSpPr>
          <a:xfrm>
            <a:off x="592666" y="2950014"/>
            <a:ext cx="12073468" cy="643088"/>
            <a:chOff x="0" y="781199"/>
            <a:chExt cx="12073466" cy="643086"/>
          </a:xfrm>
        </p:grpSpPr>
        <p:sp>
          <p:nvSpPr>
            <p:cNvPr id="285" name="Shape 285"/>
            <p:cNvSpPr/>
            <p:nvPr/>
          </p:nvSpPr>
          <p:spPr>
            <a:xfrm>
              <a:off x="0" y="791592"/>
              <a:ext cx="12073467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529166" indent="-529166">
                <a:lnSpc>
                  <a:spcPct val="10000"/>
                </a:lnSpc>
                <a:spcBef>
                  <a:spcPts val="4200"/>
                </a:spcBef>
                <a:buSzPct val="100000"/>
                <a:buAutoNum type="arabicPeriod" startAt="2"/>
                <a:defRPr b="0" sz="300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4157"/>
                  </a:solidFill>
                </a:rPr>
                <a:t>変換された静脈画像              と近赤外線画像              との誤差を算出</a:t>
              </a:r>
            </a:p>
          </p:txBody>
        </p:sp>
        <p:pic>
          <p:nvPicPr>
            <p:cNvPr id="286" name="pasted-image.pdf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963818" y="799062"/>
              <a:ext cx="1457664" cy="6073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87" name="pasted-image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7937892" y="781199"/>
              <a:ext cx="1457664" cy="6430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89" name="MathTypeEquation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99250" y="5048250"/>
            <a:ext cx="114300" cy="165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2" name="Group 292"/>
          <p:cNvGrpSpPr/>
          <p:nvPr/>
        </p:nvGrpSpPr>
        <p:grpSpPr>
          <a:xfrm>
            <a:off x="710808" y="6668498"/>
            <a:ext cx="10528301" cy="660401"/>
            <a:chOff x="177800" y="-19049"/>
            <a:chExt cx="10528300" cy="660399"/>
          </a:xfrm>
        </p:grpSpPr>
        <p:sp>
          <p:nvSpPr>
            <p:cNvPr id="290" name="Shape 290"/>
            <p:cNvSpPr/>
            <p:nvPr/>
          </p:nvSpPr>
          <p:spPr>
            <a:xfrm>
              <a:off x="177800" y="-1"/>
              <a:ext cx="10528301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508000" indent="-508000">
                <a:spcBef>
                  <a:spcPts val="4200"/>
                </a:spcBef>
                <a:buSzPct val="100000"/>
                <a:buAutoNum type="arabicPeriod" startAt="3"/>
                <a:defRPr b="0" sz="300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4157"/>
                  </a:solidFill>
                </a:rPr>
                <a:t>平均誤差            が最小となる変換係数　を最適値と定める</a:t>
              </a:r>
            </a:p>
          </p:txBody>
        </p:sp>
        <p:pic>
          <p:nvPicPr>
            <p:cNvPr id="291" name="pasted-image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2222892" y="-19050"/>
              <a:ext cx="1232747" cy="660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3" name="MathTypeEquation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53250" y="5302250"/>
            <a:ext cx="114300" cy="16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pasted-image.pd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7670800" y="6744958"/>
            <a:ext cx="553613" cy="507480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hape 295"/>
          <p:cNvSpPr/>
          <p:nvPr/>
        </p:nvSpPr>
        <p:spPr>
          <a:xfrm>
            <a:off x="593090" y="1707600"/>
            <a:ext cx="90170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20700" indent="-520700">
              <a:spcBef>
                <a:spcPts val="4200"/>
              </a:spcBef>
              <a:buSzPct val="100000"/>
              <a:buAutoNum type="arabicPeriod" startAt="1"/>
              <a:defRPr b="0" sz="3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4157"/>
                </a:solidFill>
              </a:rPr>
              <a:t>近赤外線カメラと投光器を用いた手首静脈の撮影</a:t>
            </a:r>
          </a:p>
        </p:txBody>
      </p:sp>
      <p:sp>
        <p:nvSpPr>
          <p:cNvPr id="296" name="Shape 296"/>
          <p:cNvSpPr/>
          <p:nvPr/>
        </p:nvSpPr>
        <p:spPr>
          <a:xfrm>
            <a:off x="723508" y="2201982"/>
            <a:ext cx="9258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3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4157"/>
                </a:solidFill>
              </a:rPr>
              <a:t>（最適時のみ近赤外画像を利用；普段は利用しない）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299" name="Shape 299"/>
          <p:cNvSpPr/>
          <p:nvPr/>
        </p:nvSpPr>
        <p:spPr>
          <a:xfrm>
            <a:off x="2317750" y="269875"/>
            <a:ext cx="8369300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撮影例（認証用画像）</a:t>
            </a:r>
          </a:p>
        </p:txBody>
      </p:sp>
      <p:pic>
        <p:nvPicPr>
          <p:cNvPr id="300" name="org1500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7372" y="5573141"/>
            <a:ext cx="3482328" cy="34823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a01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3200" y="5573141"/>
            <a:ext cx="3482328" cy="3482329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hape 302"/>
          <p:cNvSpPr/>
          <p:nvPr/>
        </p:nvSpPr>
        <p:spPr>
          <a:xfrm>
            <a:off x="5683250" y="5484241"/>
            <a:ext cx="16383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3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4157"/>
                </a:solidFill>
              </a:rPr>
              <a:t>撮影画面</a:t>
            </a:r>
          </a:p>
        </p:txBody>
      </p:sp>
      <p:sp>
        <p:nvSpPr>
          <p:cNvPr id="303" name="Shape 303"/>
          <p:cNvSpPr/>
          <p:nvPr/>
        </p:nvSpPr>
        <p:spPr>
          <a:xfrm>
            <a:off x="2418086" y="9175750"/>
            <a:ext cx="2019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3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4157"/>
                </a:solidFill>
              </a:rPr>
              <a:t>カラー画像</a:t>
            </a:r>
          </a:p>
        </p:txBody>
      </p:sp>
      <p:sp>
        <p:nvSpPr>
          <p:cNvPr id="304" name="Shape 304"/>
          <p:cNvSpPr/>
          <p:nvPr/>
        </p:nvSpPr>
        <p:spPr>
          <a:xfrm>
            <a:off x="8554713" y="9175750"/>
            <a:ext cx="2019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3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4157"/>
                </a:solidFill>
              </a:rPr>
              <a:t>変換後画像</a:t>
            </a:r>
          </a:p>
        </p:txBody>
      </p:sp>
      <p:pic>
        <p:nvPicPr>
          <p:cNvPr id="305" name="IMG_0266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62329" y="1363730"/>
            <a:ext cx="5280142" cy="3960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308" name="Shape 308"/>
          <p:cNvSpPr/>
          <p:nvPr/>
        </p:nvSpPr>
        <p:spPr>
          <a:xfrm>
            <a:off x="253999" y="396875"/>
            <a:ext cx="12496801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撮影例（近赤外静脈画像の撮影）</a:t>
            </a:r>
          </a:p>
        </p:txBody>
      </p:sp>
      <p:sp>
        <p:nvSpPr>
          <p:cNvPr id="309" name="Shape 309"/>
          <p:cNvSpPr/>
          <p:nvPr/>
        </p:nvSpPr>
        <p:spPr>
          <a:xfrm>
            <a:off x="8687257" y="8865524"/>
            <a:ext cx="2781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3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4157"/>
                </a:solidFill>
              </a:rPr>
              <a:t>近赤外静脈画像</a:t>
            </a:r>
          </a:p>
        </p:txBody>
      </p:sp>
      <p:sp>
        <p:nvSpPr>
          <p:cNvPr id="310" name="Shape 310"/>
          <p:cNvSpPr/>
          <p:nvPr/>
        </p:nvSpPr>
        <p:spPr>
          <a:xfrm>
            <a:off x="1585129" y="7142234"/>
            <a:ext cx="430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3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4157"/>
                </a:solidFill>
              </a:rPr>
              <a:t>近赤外線カメラ；投光器</a:t>
            </a:r>
          </a:p>
        </p:txBody>
      </p:sp>
      <p:pic>
        <p:nvPicPr>
          <p:cNvPr id="311" name="vein_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04882" y="1617072"/>
            <a:ext cx="5346049" cy="71280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G_0245.jpe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0756" y="1628512"/>
            <a:ext cx="6954046" cy="52155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body" idx="1"/>
          </p:nvPr>
        </p:nvSpPr>
        <p:spPr>
          <a:xfrm>
            <a:off x="456108" y="2219821"/>
            <a:ext cx="12095759" cy="6884988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15" name="Shape 31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316" name="Shape 316"/>
          <p:cNvSpPr/>
          <p:nvPr/>
        </p:nvSpPr>
        <p:spPr>
          <a:xfrm>
            <a:off x="941927" y="276206"/>
            <a:ext cx="11374946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最適化結果 (実験結果)（1/2）</a:t>
            </a:r>
          </a:p>
        </p:txBody>
      </p:sp>
      <p:pic>
        <p:nvPicPr>
          <p:cNvPr id="317" name="スクリーンショット 2015-06-18 7.18.3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7300" y="2674937"/>
            <a:ext cx="7493000" cy="5638801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Shape 318"/>
          <p:cNvSpPr/>
          <p:nvPr/>
        </p:nvSpPr>
        <p:spPr>
          <a:xfrm>
            <a:off x="6609726" y="8554829"/>
            <a:ext cx="4408148" cy="456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spcBef>
                <a:spcPts val="4200"/>
              </a:spcBef>
              <a:defRPr b="0"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変換係数</a:t>
            </a:r>
            <a:r>
              <a:rPr sz="2500">
                <a:solidFill>
                  <a:srgbClr val="FFF5E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sz="250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の値と平均近似誤差</a:t>
            </a:r>
          </a:p>
        </p:txBody>
      </p:sp>
      <p:sp>
        <p:nvSpPr>
          <p:cNvPr id="319" name="Shape 319"/>
          <p:cNvSpPr/>
          <p:nvPr/>
        </p:nvSpPr>
        <p:spPr>
          <a:xfrm>
            <a:off x="285426" y="3102391"/>
            <a:ext cx="4023873" cy="52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493888" indent="-493888">
              <a:buSzPct val="45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b="1" sz="3300">
                <a:solidFill>
                  <a:srgbClr val="FFF5E3"/>
                </a:solidFill>
              </a:rPr>
              <a:t>変換係数　</a:t>
            </a:r>
            <a:r>
              <a:rPr sz="330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を</a:t>
            </a:r>
          </a:p>
        </p:txBody>
      </p:sp>
      <p:pic>
        <p:nvPicPr>
          <p:cNvPr id="320" name="MathTypeEquation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5250" y="4794250"/>
            <a:ext cx="114300" cy="16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1860918" y="5009287"/>
            <a:ext cx="1720090" cy="563575"/>
          </a:xfrm>
          <a:prstGeom prst="rect">
            <a:avLst/>
          </a:prstGeom>
        </p:spPr>
      </p:pic>
      <p:pic>
        <p:nvPicPr>
          <p:cNvPr id="323" name="MathTypeEquation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72250" y="4921250"/>
            <a:ext cx="114300" cy="165100"/>
          </a:xfrm>
          <a:prstGeom prst="rect">
            <a:avLst/>
          </a:prstGeom>
          <a:ln w="12700">
            <a:miter lim="400000"/>
          </a:ln>
        </p:spPr>
      </p:pic>
      <p:sp>
        <p:nvSpPr>
          <p:cNvPr id="324" name="Shape 324"/>
          <p:cNvSpPr/>
          <p:nvPr/>
        </p:nvSpPr>
        <p:spPr>
          <a:xfrm>
            <a:off x="566217" y="7046136"/>
            <a:ext cx="4665092" cy="72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FFF5E3"/>
                </a:solidFill>
              </a:rPr>
              <a:t>誤差は</a:t>
            </a:r>
            <a:r>
              <a:rPr b="1" sz="3500" u="sng">
                <a:solidFill>
                  <a:srgbClr val="FF2600"/>
                </a:solidFill>
              </a:rPr>
              <a:t>6.36</a:t>
            </a:r>
            <a:r>
              <a:rPr b="1" sz="3500">
                <a:solidFill>
                  <a:srgbClr val="FFF5E3"/>
                </a:solidFill>
              </a:rPr>
              <a:t>（最小値）</a:t>
            </a:r>
          </a:p>
        </p:txBody>
      </p:sp>
      <p:pic>
        <p:nvPicPr>
          <p:cNvPr id="325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82677" y="3100921"/>
            <a:ext cx="578172" cy="52999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Shape 326"/>
          <p:cNvSpPr/>
          <p:nvPr/>
        </p:nvSpPr>
        <p:spPr>
          <a:xfrm>
            <a:off x="803263" y="3698076"/>
            <a:ext cx="4038601" cy="45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indent="25400"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FFF5E3"/>
                </a:solidFill>
              </a:rPr>
              <a:t>変動させ誤差を算出</a:t>
            </a:r>
          </a:p>
        </p:txBody>
      </p:sp>
      <p:grpSp>
        <p:nvGrpSpPr>
          <p:cNvPr id="329" name="Group 329"/>
          <p:cNvGrpSpPr/>
          <p:nvPr/>
        </p:nvGrpSpPr>
        <p:grpSpPr>
          <a:xfrm>
            <a:off x="388417" y="6338896"/>
            <a:ext cx="4665092" cy="722313"/>
            <a:chOff x="0" y="0"/>
            <a:chExt cx="4665090" cy="722312"/>
          </a:xfrm>
        </p:grpSpPr>
        <p:sp>
          <p:nvSpPr>
            <p:cNvPr id="327" name="Shape 327"/>
            <p:cNvSpPr/>
            <p:nvPr/>
          </p:nvSpPr>
          <p:spPr>
            <a:xfrm>
              <a:off x="0" y="0"/>
              <a:ext cx="4665091" cy="722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3500">
                  <a:solidFill>
                    <a:srgbClr val="FFF5E3"/>
                  </a:solidFill>
                </a:rPr>
                <a:t>変換係数　が</a:t>
              </a:r>
              <a:r>
                <a:rPr b="1" sz="3500" u="sng">
                  <a:solidFill>
                    <a:srgbClr val="FF2600"/>
                  </a:solidFill>
                </a:rPr>
                <a:t>0.14</a:t>
              </a:r>
              <a:r>
                <a:rPr b="1" sz="3500">
                  <a:solidFill>
                    <a:srgbClr val="FFF5E3"/>
                  </a:solidFill>
                </a:rPr>
                <a:t>の時</a:t>
              </a:r>
            </a:p>
          </p:txBody>
        </p:sp>
        <p:pic>
          <p:nvPicPr>
            <p:cNvPr id="328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817355" y="97631"/>
              <a:ext cx="574964" cy="5270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sldNum" sz="quarter" idx="2"/>
          </p:nvPr>
        </p:nvSpPr>
        <p:spPr>
          <a:xfrm>
            <a:off x="6288252" y="9251950"/>
            <a:ext cx="415596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pic>
        <p:nvPicPr>
          <p:cNvPr id="332" name="スクリーンショット 2015-06-18 7.18.2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181" y="2482051"/>
            <a:ext cx="4013201" cy="406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スクリーンショット 2015-06-18 7.43.1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60418" y="2494751"/>
            <a:ext cx="4013201" cy="403860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941927" y="276206"/>
            <a:ext cx="11374946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最適化結果 (実験結果)（2/2）</a:t>
            </a:r>
          </a:p>
        </p:txBody>
      </p:sp>
      <p:sp>
        <p:nvSpPr>
          <p:cNvPr id="335" name="Shape 335"/>
          <p:cNvSpPr/>
          <p:nvPr/>
        </p:nvSpPr>
        <p:spPr>
          <a:xfrm>
            <a:off x="8752298" y="6594104"/>
            <a:ext cx="430496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spcBef>
                <a:spcPts val="4200"/>
              </a:spcBef>
              <a:defRPr b="0" sz="1800">
                <a:solidFill>
                  <a:srgbClr val="000000"/>
                </a:solidFill>
              </a:defRPr>
            </a:pPr>
            <a:r>
              <a:rPr sz="2500">
                <a:solidFill>
                  <a:srgbClr val="3E415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sz="2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が0.14の静脈画像(最適画像)</a:t>
            </a:r>
          </a:p>
        </p:txBody>
      </p:sp>
      <p:sp>
        <p:nvSpPr>
          <p:cNvPr id="336" name="Shape 336"/>
          <p:cNvSpPr/>
          <p:nvPr/>
        </p:nvSpPr>
        <p:spPr>
          <a:xfrm>
            <a:off x="1128131" y="6648079"/>
            <a:ext cx="2019301" cy="4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2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3E4157"/>
                </a:solidFill>
              </a:rPr>
              <a:t>近赤外線画像</a:t>
            </a:r>
          </a:p>
        </p:txBody>
      </p:sp>
      <p:pic>
        <p:nvPicPr>
          <p:cNvPr id="337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04220" y="2965340"/>
            <a:ext cx="4904482" cy="881836"/>
          </a:xfrm>
          <a:prstGeom prst="rect">
            <a:avLst/>
          </a:prstGeom>
        </p:spPr>
      </p:pic>
      <p:sp>
        <p:nvSpPr>
          <p:cNvPr id="339" name="Shape 339"/>
          <p:cNvSpPr/>
          <p:nvPr/>
        </p:nvSpPr>
        <p:spPr>
          <a:xfrm>
            <a:off x="5635710" y="3628487"/>
            <a:ext cx="184150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34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3E4157"/>
                </a:solidFill>
              </a:rPr>
              <a:t>誤差最小</a:t>
            </a:r>
          </a:p>
        </p:txBody>
      </p:sp>
      <p:sp>
        <p:nvSpPr>
          <p:cNvPr id="340" name="Shape 340"/>
          <p:cNvSpPr/>
          <p:nvPr/>
        </p:nvSpPr>
        <p:spPr>
          <a:xfrm>
            <a:off x="5947854" y="4223091"/>
            <a:ext cx="110909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solidFill>
                  <a:srgbClr val="FF2600"/>
                </a:solidFill>
              </a:defRPr>
            </a:lvl1pPr>
          </a:lstStyle>
          <a:p>
            <a:pPr lvl="0">
              <a:defRPr b="0" sz="1800" u="none">
                <a:solidFill>
                  <a:srgbClr val="000000"/>
                </a:solidFill>
              </a:defRPr>
            </a:pPr>
            <a:r>
              <a:rPr b="1" sz="3500" u="sng">
                <a:solidFill>
                  <a:srgbClr val="FF2600"/>
                </a:solidFill>
              </a:rPr>
              <a:t>6.36</a:t>
            </a:r>
          </a:p>
        </p:txBody>
      </p:sp>
      <p:sp>
        <p:nvSpPr>
          <p:cNvPr id="341" name="Shape 341"/>
          <p:cNvSpPr/>
          <p:nvPr/>
        </p:nvSpPr>
        <p:spPr>
          <a:xfrm>
            <a:off x="1644650" y="7519996"/>
            <a:ext cx="9715500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spcBef>
                <a:spcPts val="4200"/>
              </a:spcBef>
              <a:defRPr b="0" sz="1800">
                <a:solidFill>
                  <a:srgbClr val="000000"/>
                </a:solidFill>
              </a:defRPr>
            </a:pPr>
            <a:r>
              <a:rPr sz="5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赤成分が</a:t>
            </a:r>
            <a:r>
              <a:rPr sz="5000" u="sng">
                <a:solidFill>
                  <a:srgbClr val="FF2600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86%</a:t>
            </a:r>
            <a:r>
              <a:rPr sz="5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，緑成分が</a:t>
            </a:r>
            <a:r>
              <a:rPr sz="5000" u="sng">
                <a:solidFill>
                  <a:srgbClr val="FF2600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14%</a:t>
            </a:r>
            <a:r>
              <a:rPr sz="5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寄与</a:t>
            </a:r>
          </a:p>
        </p:txBody>
      </p:sp>
      <p:grpSp>
        <p:nvGrpSpPr>
          <p:cNvPr id="344" name="Group 344"/>
          <p:cNvGrpSpPr/>
          <p:nvPr/>
        </p:nvGrpSpPr>
        <p:grpSpPr>
          <a:xfrm>
            <a:off x="4222750" y="5094650"/>
            <a:ext cx="4813300" cy="800101"/>
            <a:chOff x="0" y="-123825"/>
            <a:chExt cx="4813300" cy="800100"/>
          </a:xfrm>
        </p:grpSpPr>
        <p:sp>
          <p:nvSpPr>
            <p:cNvPr id="342" name="Shape 342"/>
            <p:cNvSpPr/>
            <p:nvPr/>
          </p:nvSpPr>
          <p:spPr>
            <a:xfrm>
              <a:off x="0" y="-123826"/>
              <a:ext cx="4813300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4200"/>
                </a:spcBef>
                <a:defRPr b="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3E4157"/>
                  </a:solidFill>
                </a:rPr>
                <a:t>変換係数 （最適値）</a:t>
              </a:r>
            </a:p>
          </p:txBody>
        </p:sp>
        <p:pic>
          <p:nvPicPr>
            <p:cNvPr id="343" name="pasted-image.pdf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005511" y="-33277"/>
              <a:ext cx="675278" cy="6190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45" name="Shape 345"/>
          <p:cNvSpPr/>
          <p:nvPr/>
        </p:nvSpPr>
        <p:spPr>
          <a:xfrm>
            <a:off x="5734684" y="5793370"/>
            <a:ext cx="153543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sz="5000" u="sng">
                <a:solidFill>
                  <a:srgbClr val="FF2600"/>
                </a:solidFill>
              </a:defRPr>
            </a:lvl1pPr>
          </a:lstStyle>
          <a:p>
            <a:pPr lvl="0">
              <a:defRPr b="0" sz="1800" u="none">
                <a:solidFill>
                  <a:srgbClr val="000000"/>
                </a:solidFill>
              </a:defRPr>
            </a:pPr>
            <a:r>
              <a:rPr b="1" sz="5000" u="sng">
                <a:solidFill>
                  <a:srgbClr val="FF2600"/>
                </a:solidFill>
              </a:rPr>
              <a:t>0.14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body" idx="1"/>
          </p:nvPr>
        </p:nvSpPr>
        <p:spPr>
          <a:xfrm>
            <a:off x="1066800" y="1332607"/>
            <a:ext cx="10871200" cy="3124796"/>
          </a:xfrm>
          <a:prstGeom prst="rect">
            <a:avLst/>
          </a:prstGeom>
        </p:spPr>
        <p:txBody>
          <a:bodyPr/>
          <a:lstStyle/>
          <a:p>
            <a:pPr lvl="0" marL="416559" indent="-416559" defTabSz="479044">
              <a:spcBef>
                <a:spcPts val="3400"/>
              </a:spcBef>
              <a:buSzPct val="50000"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28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静脈画像の鮮明化について検討</a:t>
            </a:r>
            <a:endParaRPr sz="3280">
              <a:solidFill>
                <a:srgbClr val="FFF5E3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416559" indent="-416559" defTabSz="479044">
              <a:spcBef>
                <a:spcPts val="3400"/>
              </a:spcBef>
              <a:buSzPct val="50000"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28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1つの変換係数（2色成分）による鮮明化（予備実験）</a:t>
            </a:r>
            <a:endParaRPr sz="3280">
              <a:solidFill>
                <a:srgbClr val="FFF5E3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416559" indent="-416559" defTabSz="479044">
              <a:spcBef>
                <a:spcPts val="3400"/>
              </a:spcBef>
              <a:buSzPct val="50000"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28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変換係数最適化方法の提案</a:t>
            </a:r>
          </a:p>
        </p:txBody>
      </p:sp>
      <p:sp>
        <p:nvSpPr>
          <p:cNvPr id="348" name="Shape 34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349" name="Shape 349"/>
          <p:cNvSpPr/>
          <p:nvPr/>
        </p:nvSpPr>
        <p:spPr>
          <a:xfrm>
            <a:off x="5207000" y="134541"/>
            <a:ext cx="2590801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まとめ</a:t>
            </a:r>
          </a:p>
        </p:txBody>
      </p:sp>
      <p:sp>
        <p:nvSpPr>
          <p:cNvPr id="350" name="Shape 350"/>
          <p:cNvSpPr/>
          <p:nvPr/>
        </p:nvSpPr>
        <p:spPr>
          <a:xfrm>
            <a:off x="1066800" y="5955407"/>
            <a:ext cx="10871201" cy="3124796"/>
          </a:xfrm>
          <a:prstGeom prst="rect">
            <a:avLst/>
          </a:prstGeom>
          <a:solidFill>
            <a:srgbClr val="464E70"/>
          </a:solidFill>
          <a:ln w="254000">
            <a:solidFill>
              <a:srgbClr val="464E7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306211" indent="-306211" defTabSz="362204">
              <a:spcBef>
                <a:spcPts val="2600"/>
              </a:spcBef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248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テンプレートマッチングによりスコアを算出</a:t>
            </a:r>
            <a:endParaRPr sz="2480">
              <a:solidFill>
                <a:srgbClr val="FFF5E3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306211" indent="-306211" defTabSz="362204">
              <a:spcBef>
                <a:spcPts val="2600"/>
              </a:spcBef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248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他の表色系を用いた鮮明化の検討</a:t>
            </a:r>
            <a:endParaRPr sz="2480">
              <a:solidFill>
                <a:srgbClr val="FFF5E3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306211" indent="-306211" defTabSz="362204">
              <a:spcBef>
                <a:spcPts val="2600"/>
              </a:spcBef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248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国際標準規格に従い認識率を評価</a:t>
            </a:r>
            <a:endParaRPr sz="2480">
              <a:solidFill>
                <a:srgbClr val="FFF5E3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306211" indent="-306211" defTabSz="362204">
              <a:spcBef>
                <a:spcPts val="2600"/>
              </a:spcBef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248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掌紋認証などによるハイブリット化</a:t>
            </a:r>
          </a:p>
        </p:txBody>
      </p:sp>
      <p:sp>
        <p:nvSpPr>
          <p:cNvPr id="351" name="Shape 351"/>
          <p:cNvSpPr/>
          <p:nvPr/>
        </p:nvSpPr>
        <p:spPr>
          <a:xfrm>
            <a:off x="4540250" y="4722018"/>
            <a:ext cx="392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sz="60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464E70"/>
                </a:solidFill>
              </a:rPr>
              <a:t>今後の予定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xfrm>
            <a:off x="1106950" y="317500"/>
            <a:ext cx="10790900" cy="1390386"/>
          </a:xfrm>
          <a:prstGeom prst="rect">
            <a:avLst/>
          </a:prstGeom>
        </p:spPr>
        <p:txBody>
          <a:bodyPr/>
          <a:lstStyle>
            <a:lvl1pPr algn="ctr">
              <a:defRPr sz="6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FFF5E3"/>
                </a:solidFill>
              </a:rPr>
              <a:t>目次</a:t>
            </a:r>
          </a:p>
        </p:txBody>
      </p:sp>
      <p:sp>
        <p:nvSpPr>
          <p:cNvPr id="164" name="Shape 164"/>
          <p:cNvSpPr/>
          <p:nvPr>
            <p:ph type="body" idx="1"/>
          </p:nvPr>
        </p:nvSpPr>
        <p:spPr>
          <a:xfrm>
            <a:off x="2418457" y="1828105"/>
            <a:ext cx="9633843" cy="7060804"/>
          </a:xfrm>
          <a:prstGeom prst="rect">
            <a:avLst/>
          </a:prstGeom>
        </p:spPr>
        <p:txBody>
          <a:bodyPr/>
          <a:lstStyle/>
          <a:p>
            <a:pPr lvl="0" marL="515055" indent="-515055" defTabSz="426466">
              <a:spcBef>
                <a:spcPts val="30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650">
                <a:solidFill>
                  <a:srgbClr val="FFF5E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カメラを用いた生体認証</a:t>
            </a:r>
            <a:endParaRPr sz="3650">
              <a:solidFill>
                <a:srgbClr val="FFF5E3"/>
              </a:solidFill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0" marL="515055" indent="-515055" defTabSz="426466">
              <a:spcBef>
                <a:spcPts val="30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650">
                <a:solidFill>
                  <a:srgbClr val="FFF5E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静脈認証</a:t>
            </a:r>
            <a:endParaRPr sz="3650">
              <a:solidFill>
                <a:srgbClr val="FFF5E3"/>
              </a:solidFill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0" marL="515055" indent="-515055" defTabSz="426466">
              <a:spcBef>
                <a:spcPts val="30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650">
                <a:solidFill>
                  <a:srgbClr val="FFF5E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携帯端末を用いた静脈認証</a:t>
            </a:r>
            <a:endParaRPr sz="3650">
              <a:solidFill>
                <a:srgbClr val="FFF5E3"/>
              </a:solidFill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0" marL="515055" indent="-515055" defTabSz="426466">
              <a:spcBef>
                <a:spcPts val="30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650">
                <a:solidFill>
                  <a:srgbClr val="FFF5E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静脈の鮮明化方法</a:t>
            </a:r>
            <a:endParaRPr sz="3650">
              <a:solidFill>
                <a:srgbClr val="FFF5E3"/>
              </a:solidFill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0" marL="515055" indent="-515055" defTabSz="426466">
              <a:spcBef>
                <a:spcPts val="30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650">
                <a:solidFill>
                  <a:srgbClr val="FFF5E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使用機器</a:t>
            </a:r>
            <a:endParaRPr sz="3650">
              <a:solidFill>
                <a:srgbClr val="FFF5E3"/>
              </a:solidFill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0" marL="515055" indent="-515055" defTabSz="426466">
              <a:spcBef>
                <a:spcPts val="30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650">
                <a:solidFill>
                  <a:srgbClr val="FFF5E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実験結果</a:t>
            </a:r>
            <a:endParaRPr sz="3650">
              <a:solidFill>
                <a:srgbClr val="FFF5E3"/>
              </a:solidFill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0" marL="515055" indent="-515055" defTabSz="426466">
              <a:spcBef>
                <a:spcPts val="30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650">
                <a:solidFill>
                  <a:srgbClr val="FFF5E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まとめ</a:t>
            </a:r>
          </a:p>
        </p:txBody>
      </p:sp>
      <p:sp>
        <p:nvSpPr>
          <p:cNvPr id="165" name="Shape 165"/>
          <p:cNvSpPr/>
          <p:nvPr>
            <p:ph type="sldNum" sz="quarter" idx="2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Num" sz="quarter" idx="2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168" name="Shape 168"/>
          <p:cNvSpPr/>
          <p:nvPr/>
        </p:nvSpPr>
        <p:spPr>
          <a:xfrm>
            <a:off x="171450" y="1693261"/>
            <a:ext cx="11798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4200"/>
              </a:spcBef>
              <a:defRPr b="0">
                <a:solidFill>
                  <a:srgbClr val="3E4158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8"/>
                </a:solidFill>
              </a:rPr>
              <a:t>（生体認証）人間の身体的特徴を用いた利用者照合</a:t>
            </a:r>
          </a:p>
        </p:txBody>
      </p:sp>
      <p:sp>
        <p:nvSpPr>
          <p:cNvPr id="169" name="Shape 169"/>
          <p:cNvSpPr/>
          <p:nvPr/>
        </p:nvSpPr>
        <p:spPr>
          <a:xfrm>
            <a:off x="1084156" y="3048000"/>
            <a:ext cx="3988639" cy="365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508000" indent="-508000">
              <a:lnSpc>
                <a:spcPct val="150000"/>
              </a:lnSpc>
              <a:buClr>
                <a:srgbClr val="3E4158"/>
              </a:buClr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3E80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静脈認証</a:t>
            </a:r>
            <a:endParaRPr sz="4000">
              <a:solidFill>
                <a:srgbClr val="FF3E80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lnSpc>
                <a:spcPct val="150000"/>
              </a:lnSpc>
              <a:buClr>
                <a:srgbClr val="3E4158"/>
              </a:buClr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8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掌紋認証</a:t>
            </a:r>
            <a:endParaRPr sz="4000">
              <a:solidFill>
                <a:srgbClr val="3E4158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lnSpc>
                <a:spcPct val="150000"/>
              </a:lnSpc>
              <a:buClr>
                <a:srgbClr val="3E4158"/>
              </a:buClr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8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顔認証</a:t>
            </a:r>
            <a:endParaRPr sz="4000">
              <a:solidFill>
                <a:srgbClr val="3E4158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lnSpc>
                <a:spcPct val="150000"/>
              </a:lnSpc>
              <a:buClr>
                <a:srgbClr val="3E4158"/>
              </a:buClr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8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虹彩認証</a:t>
            </a:r>
          </a:p>
        </p:txBody>
      </p:sp>
      <p:sp>
        <p:nvSpPr>
          <p:cNvPr id="170" name="Shape 170"/>
          <p:cNvSpPr/>
          <p:nvPr/>
        </p:nvSpPr>
        <p:spPr>
          <a:xfrm>
            <a:off x="7895556" y="7506380"/>
            <a:ext cx="2019301" cy="4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3E4158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3E4158"/>
                </a:solidFill>
              </a:rPr>
              <a:t>生体認証の例</a:t>
            </a:r>
          </a:p>
        </p:txBody>
      </p:sp>
      <p:sp>
        <p:nvSpPr>
          <p:cNvPr id="171" name="Shape 171"/>
          <p:cNvSpPr/>
          <p:nvPr/>
        </p:nvSpPr>
        <p:spPr>
          <a:xfrm>
            <a:off x="229023" y="7246771"/>
            <a:ext cx="1892301" cy="55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3E4158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3E4158"/>
                </a:solidFill>
              </a:rPr>
              <a:t>（長所）</a:t>
            </a:r>
          </a:p>
        </p:txBody>
      </p:sp>
      <p:sp>
        <p:nvSpPr>
          <p:cNvPr id="172" name="Shape 172"/>
          <p:cNvSpPr/>
          <p:nvPr/>
        </p:nvSpPr>
        <p:spPr>
          <a:xfrm>
            <a:off x="10301" y="7998271"/>
            <a:ext cx="1298419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507999" indent="-507999"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b="1" sz="3000">
                <a:solidFill>
                  <a:srgbClr val="3E4158"/>
                </a:solidFill>
              </a:rPr>
              <a:t>入力デバイスはカメラのみ（指紋センサ等必要なし）</a:t>
            </a:r>
            <a:endParaRPr b="1" sz="3000">
              <a:solidFill>
                <a:srgbClr val="3E4158"/>
              </a:solidFill>
            </a:endParaRPr>
          </a:p>
          <a:p>
            <a:pPr lvl="0" marL="507999" indent="-507999"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b="1" sz="3000">
                <a:solidFill>
                  <a:srgbClr val="3E4158"/>
                </a:solidFill>
              </a:rPr>
              <a:t>非接触認証が可能（衛生的，センサの汚れによる性能低下なし，歩きながら大量の認証が可能）</a:t>
            </a:r>
          </a:p>
        </p:txBody>
      </p:sp>
      <p:sp>
        <p:nvSpPr>
          <p:cNvPr id="173" name="Shape 173"/>
          <p:cNvSpPr/>
          <p:nvPr/>
        </p:nvSpPr>
        <p:spPr>
          <a:xfrm>
            <a:off x="514769" y="386252"/>
            <a:ext cx="11975262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カメラを用いた生体認証（背景）</a:t>
            </a:r>
          </a:p>
        </p:txBody>
      </p:sp>
      <p:pic>
        <p:nvPicPr>
          <p:cNvPr id="174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69134" y="2583508"/>
            <a:ext cx="2804415" cy="2150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vein_1.jp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flipH="1" rot="16200000">
            <a:off x="6307515" y="2296075"/>
            <a:ext cx="2166659" cy="28177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59206" y="5032657"/>
            <a:ext cx="2655157" cy="2323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41693" y="5017094"/>
            <a:ext cx="2450704" cy="2354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body" idx="1"/>
          </p:nvPr>
        </p:nvSpPr>
        <p:spPr>
          <a:xfrm>
            <a:off x="560883" y="2987178"/>
            <a:ext cx="11883034" cy="6119913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2" name="Shape 182"/>
          <p:cNvSpPr/>
          <p:nvPr>
            <p:ph type="sldNum" sz="quarter" idx="2"/>
          </p:nvPr>
        </p:nvSpPr>
        <p:spPr>
          <a:xfrm>
            <a:off x="6363347" y="9251950"/>
            <a:ext cx="265406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183" name="Shape 183"/>
          <p:cNvSpPr/>
          <p:nvPr/>
        </p:nvSpPr>
        <p:spPr>
          <a:xfrm>
            <a:off x="1820388" y="219375"/>
            <a:ext cx="9364024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静脈認証</a:t>
            </a:r>
          </a:p>
        </p:txBody>
      </p:sp>
      <p:sp>
        <p:nvSpPr>
          <p:cNvPr id="184" name="Shape 184"/>
          <p:cNvSpPr/>
          <p:nvPr/>
        </p:nvSpPr>
        <p:spPr>
          <a:xfrm>
            <a:off x="513079" y="1676302"/>
            <a:ext cx="1197864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spcBef>
                <a:spcPts val="4200"/>
              </a:spcBef>
              <a:defRPr b="0" sz="36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3E4157"/>
                </a:solidFill>
              </a:rPr>
              <a:t>手のひら，指，そして手首の静脈パタンを用いた認証方法</a:t>
            </a:r>
          </a:p>
        </p:txBody>
      </p:sp>
      <p:sp>
        <p:nvSpPr>
          <p:cNvPr id="185" name="Shape 185"/>
          <p:cNvSpPr/>
          <p:nvPr/>
        </p:nvSpPr>
        <p:spPr>
          <a:xfrm>
            <a:off x="4591050" y="3241178"/>
            <a:ext cx="2400300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45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5E3"/>
                </a:solidFill>
              </a:rPr>
              <a:t>（特徴）</a:t>
            </a:r>
          </a:p>
        </p:txBody>
      </p:sp>
      <p:sp>
        <p:nvSpPr>
          <p:cNvPr id="186" name="Shape 186"/>
          <p:cNvSpPr/>
          <p:nvPr/>
        </p:nvSpPr>
        <p:spPr>
          <a:xfrm>
            <a:off x="4479290" y="4333448"/>
            <a:ext cx="6819901" cy="378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508000" indent="-508000">
              <a:lnSpc>
                <a:spcPct val="150000"/>
              </a:lnSpc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唯一性；永続性（血管のパタン）</a:t>
            </a:r>
            <a:endParaRPr sz="3200">
              <a:solidFill>
                <a:srgbClr val="FFF5E3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lnSpc>
                <a:spcPct val="150000"/>
              </a:lnSpc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体内器官であるため偽造が困難</a:t>
            </a:r>
            <a:endParaRPr sz="3200">
              <a:solidFill>
                <a:srgbClr val="FFF5E3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lnSpc>
                <a:spcPct val="150000"/>
              </a:lnSpc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非接触認証であり衛生的</a:t>
            </a:r>
            <a:endParaRPr sz="3200">
              <a:solidFill>
                <a:srgbClr val="FFF5E3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lnSpc>
                <a:spcPct val="150000"/>
              </a:lnSpc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認証精度が高い</a:t>
            </a:r>
            <a:endParaRPr sz="3200">
              <a:solidFill>
                <a:srgbClr val="FFF5E3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lnSpc>
                <a:spcPct val="150000"/>
              </a:lnSpc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近</a:t>
            </a:r>
            <a:r>
              <a:rPr sz="3200" u="sng">
                <a:solidFill>
                  <a:srgbClr val="FF2600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赤外線</a:t>
            </a:r>
            <a:r>
              <a:rPr sz="3200" u="sng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のカメラと投光器が必要</a:t>
            </a:r>
          </a:p>
        </p:txBody>
      </p:sp>
      <p:sp>
        <p:nvSpPr>
          <p:cNvPr id="187" name="Shape 187"/>
          <p:cNvSpPr/>
          <p:nvPr/>
        </p:nvSpPr>
        <p:spPr>
          <a:xfrm>
            <a:off x="1386789" y="8407400"/>
            <a:ext cx="22479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0" sz="2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5E3"/>
                </a:solidFill>
              </a:rPr>
              <a:t>静脈パタンの例</a:t>
            </a:r>
          </a:p>
        </p:txBody>
      </p:sp>
      <p:pic>
        <p:nvPicPr>
          <p:cNvPr id="188" name="vein_1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5104" y="3281210"/>
            <a:ext cx="3711272" cy="4948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Num" sz="quarter" idx="2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193" name="Shape 193"/>
          <p:cNvSpPr/>
          <p:nvPr/>
        </p:nvSpPr>
        <p:spPr>
          <a:xfrm>
            <a:off x="149049" y="267000"/>
            <a:ext cx="12706702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sz="62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200">
                <a:solidFill>
                  <a:srgbClr val="464E70"/>
                </a:solidFill>
              </a:rPr>
              <a:t>携帯端末を用いた静脈認証</a:t>
            </a:r>
          </a:p>
        </p:txBody>
      </p:sp>
      <p:sp>
        <p:nvSpPr>
          <p:cNvPr id="194" name="Shape 194"/>
          <p:cNvSpPr/>
          <p:nvPr/>
        </p:nvSpPr>
        <p:spPr>
          <a:xfrm>
            <a:off x="3746500" y="4200207"/>
            <a:ext cx="5511801" cy="1353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508000" indent="-508000">
              <a:lnSpc>
                <a:spcPct val="10000"/>
              </a:lnSpc>
              <a:spcBef>
                <a:spcPts val="4200"/>
              </a:spcBef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3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近赤外線カメラが必要</a:t>
            </a:r>
            <a:endParaRPr sz="3500">
              <a:solidFill>
                <a:srgbClr val="3E4157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lnSpc>
                <a:spcPct val="10000"/>
              </a:lnSpc>
              <a:spcBef>
                <a:spcPts val="4200"/>
              </a:spcBef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3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近赤外線照射装置が必要</a:t>
            </a:r>
          </a:p>
        </p:txBody>
      </p:sp>
      <p:pic>
        <p:nvPicPr>
          <p:cNvPr id="195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6018355" y="6946661"/>
            <a:ext cx="968090" cy="616410"/>
          </a:xfrm>
          <a:prstGeom prst="rect">
            <a:avLst/>
          </a:prstGeom>
        </p:spPr>
      </p:pic>
      <p:sp>
        <p:nvSpPr>
          <p:cNvPr id="197" name="Shape 197"/>
          <p:cNvSpPr/>
          <p:nvPr/>
        </p:nvSpPr>
        <p:spPr>
          <a:xfrm>
            <a:off x="2000249" y="7693997"/>
            <a:ext cx="9004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5000">
                <a:solidFill>
                  <a:srgbClr val="FF260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F2600"/>
                </a:solidFill>
              </a:rPr>
              <a:t>可視光による静脈鮮明化を検討</a:t>
            </a:r>
          </a:p>
        </p:txBody>
      </p:sp>
      <p:sp>
        <p:nvSpPr>
          <p:cNvPr id="198" name="Shape 198"/>
          <p:cNvSpPr/>
          <p:nvPr/>
        </p:nvSpPr>
        <p:spPr>
          <a:xfrm>
            <a:off x="-184151" y="4170770"/>
            <a:ext cx="3670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（技術的課題）</a:t>
            </a:r>
          </a:p>
        </p:txBody>
      </p:sp>
      <p:sp>
        <p:nvSpPr>
          <p:cNvPr id="199" name="Shape 199"/>
          <p:cNvSpPr/>
          <p:nvPr>
            <p:ph type="body" idx="4294967295"/>
          </p:nvPr>
        </p:nvSpPr>
        <p:spPr>
          <a:xfrm>
            <a:off x="437157" y="1511802"/>
            <a:ext cx="12130486" cy="2303166"/>
          </a:xfrm>
          <a:prstGeom prst="rect">
            <a:avLst/>
          </a:prstGeom>
          <a:solidFill>
            <a:srgbClr val="464E70"/>
          </a:solidFill>
          <a:ln w="254000">
            <a:solidFill>
              <a:srgbClr val="464E70"/>
            </a:solidFill>
          </a:ln>
        </p:spPr>
        <p:txBody>
          <a:bodyPr/>
          <a:lstStyle/>
          <a:p>
            <a:pPr lvl="0" marL="0" indent="0" defTabSz="449833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FFF5E3"/>
                </a:solidFill>
              </a:rPr>
              <a:t>携帯端末を利用した情報通信技術サービスが発達</a:t>
            </a:r>
            <a:endParaRPr sz="2772">
              <a:solidFill>
                <a:srgbClr val="FFF5E3"/>
              </a:solidFill>
            </a:endParaRPr>
          </a:p>
          <a:p>
            <a:pPr lvl="0" marL="801877" indent="-391159" defTabSz="449833">
              <a:spcBef>
                <a:spcPts val="0"/>
              </a:spcBef>
              <a:buSzPct val="50000"/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FFF5E3"/>
                </a:solidFill>
              </a:rPr>
              <a:t>老若男女問わず利用</a:t>
            </a:r>
            <a:endParaRPr sz="2772">
              <a:solidFill>
                <a:srgbClr val="FFF5E3"/>
              </a:solidFill>
            </a:endParaRPr>
          </a:p>
          <a:p>
            <a:pPr lvl="0" marL="801877" indent="-391159" defTabSz="449833">
              <a:spcBef>
                <a:spcPts val="0"/>
              </a:spcBef>
              <a:buSzPct val="50000"/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FFF5E3"/>
                </a:solidFill>
              </a:rPr>
              <a:t>重要な情報のやりとり</a:t>
            </a:r>
            <a:endParaRPr sz="2772">
              <a:solidFill>
                <a:srgbClr val="FFF5E3"/>
              </a:solidFill>
            </a:endParaRPr>
          </a:p>
          <a:p>
            <a:pPr lvl="0" marL="801877" indent="-391159" defTabSz="449833">
              <a:spcBef>
                <a:spcPts val="0"/>
              </a:spcBef>
              <a:buSzPct val="50000"/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FFF5E3"/>
                </a:solidFill>
              </a:rPr>
              <a:t>セキュリティを保つ需要の向上</a:t>
            </a:r>
          </a:p>
        </p:txBody>
      </p:sp>
      <p:sp>
        <p:nvSpPr>
          <p:cNvPr id="200" name="Shape 200"/>
          <p:cNvSpPr/>
          <p:nvPr/>
        </p:nvSpPr>
        <p:spPr>
          <a:xfrm>
            <a:off x="958850" y="8597600"/>
            <a:ext cx="11087101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3E4158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3E4158"/>
                </a:solidFill>
              </a:rPr>
              <a:t>（鮮明化する際）変換係数最適化時のみ近赤外線画像を利用</a:t>
            </a:r>
          </a:p>
        </p:txBody>
      </p:sp>
      <p:sp>
        <p:nvSpPr>
          <p:cNvPr id="201" name="Shape 201"/>
          <p:cNvSpPr/>
          <p:nvPr/>
        </p:nvSpPr>
        <p:spPr>
          <a:xfrm>
            <a:off x="3587749" y="6060102"/>
            <a:ext cx="5829301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500">
                <a:solidFill>
                  <a:srgbClr val="3E4158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500">
                <a:solidFill>
                  <a:srgbClr val="3E4158"/>
                </a:solidFill>
              </a:rPr>
              <a:t>近赤外線が必要不可欠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body" idx="1"/>
          </p:nvPr>
        </p:nvSpPr>
        <p:spPr>
          <a:xfrm>
            <a:off x="613072" y="2618184"/>
            <a:ext cx="11778656" cy="6448624"/>
          </a:xfrm>
          <a:prstGeom prst="rect">
            <a:avLst/>
          </a:prstGeom>
        </p:spPr>
        <p:txBody>
          <a:bodyPr/>
          <a:lstStyle/>
          <a:p>
            <a:pPr lvl="0" marL="605013" indent="-605013">
              <a:spcBef>
                <a:spcPts val="4200"/>
              </a:spcBef>
              <a:buSzPct val="45000"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b="1" sz="4900">
                <a:solidFill>
                  <a:srgbClr val="FFF5E3"/>
                </a:solidFill>
                <a:latin typeface="+mn-lt"/>
                <a:ea typeface="+mn-ea"/>
                <a:cs typeface="+mn-cs"/>
                <a:sym typeface="Avenir Next"/>
              </a:rPr>
              <a:t>携帯端末による静脈の撮影</a:t>
            </a:r>
            <a:endParaRPr b="1" sz="4900">
              <a:solidFill>
                <a:srgbClr val="FFF5E3"/>
              </a:solidFill>
              <a:latin typeface="+mn-lt"/>
              <a:ea typeface="+mn-ea"/>
              <a:cs typeface="+mn-cs"/>
              <a:sym typeface="Avenir Next"/>
            </a:endParaRPr>
          </a:p>
          <a:p>
            <a:pPr lvl="0" marL="605013" indent="-605013">
              <a:spcBef>
                <a:spcPts val="4200"/>
              </a:spcBef>
              <a:buSzPct val="45000"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b="1" sz="4900">
                <a:solidFill>
                  <a:srgbClr val="FFF5E3"/>
                </a:solidFill>
                <a:latin typeface="+mn-lt"/>
                <a:ea typeface="+mn-ea"/>
                <a:cs typeface="+mn-cs"/>
                <a:sym typeface="Avenir Next"/>
              </a:rPr>
              <a:t>静脈における錯視</a:t>
            </a:r>
            <a:endParaRPr b="1" sz="4900">
              <a:solidFill>
                <a:srgbClr val="FFF5E3"/>
              </a:solidFill>
              <a:latin typeface="+mn-lt"/>
              <a:ea typeface="+mn-ea"/>
              <a:cs typeface="+mn-cs"/>
              <a:sym typeface="Avenir Next"/>
            </a:endParaRPr>
          </a:p>
          <a:p>
            <a:pPr lvl="0" marL="605013" indent="-605013">
              <a:spcBef>
                <a:spcPts val="4200"/>
              </a:spcBef>
              <a:buSzPct val="45000"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b="1" sz="4900">
                <a:solidFill>
                  <a:srgbClr val="FFF5E3"/>
                </a:solidFill>
                <a:latin typeface="+mn-lt"/>
                <a:ea typeface="+mn-ea"/>
                <a:cs typeface="+mn-cs"/>
                <a:sym typeface="Avenir Next"/>
              </a:rPr>
              <a:t>色変換による静脈の鮮明化</a:t>
            </a:r>
            <a:endParaRPr b="1" sz="4900">
              <a:solidFill>
                <a:srgbClr val="FFF5E3"/>
              </a:solidFill>
              <a:latin typeface="+mn-lt"/>
              <a:ea typeface="+mn-ea"/>
              <a:cs typeface="+mn-cs"/>
              <a:sym typeface="Avenir Next"/>
            </a:endParaRPr>
          </a:p>
          <a:p>
            <a:pPr lvl="0" marL="605013" indent="-605013">
              <a:spcBef>
                <a:spcPts val="4200"/>
              </a:spcBef>
              <a:buSzPct val="45000"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b="1" sz="4900">
                <a:solidFill>
                  <a:srgbClr val="FFF5E3"/>
                </a:solidFill>
                <a:latin typeface="+mn-lt"/>
                <a:ea typeface="+mn-ea"/>
                <a:cs typeface="+mn-cs"/>
                <a:sym typeface="Avenir Next"/>
              </a:rPr>
              <a:t>変換係数の最適化</a:t>
            </a:r>
          </a:p>
        </p:txBody>
      </p:sp>
      <p:sp>
        <p:nvSpPr>
          <p:cNvPr id="206" name="Shape 206"/>
          <p:cNvSpPr/>
          <p:nvPr>
            <p:ph type="sldNum" sz="quarter" idx="2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207" name="Shape 207"/>
          <p:cNvSpPr/>
          <p:nvPr/>
        </p:nvSpPr>
        <p:spPr>
          <a:xfrm>
            <a:off x="1820388" y="219375"/>
            <a:ext cx="9364024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静脈の鮮明化方法（提案）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Num" sz="quarter" idx="2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212" name="Shape 212"/>
          <p:cNvSpPr/>
          <p:nvPr/>
        </p:nvSpPr>
        <p:spPr>
          <a:xfrm>
            <a:off x="1492250" y="320675"/>
            <a:ext cx="10020301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携帯端末による静脈の撮影</a:t>
            </a:r>
          </a:p>
        </p:txBody>
      </p:sp>
      <p:pic>
        <p:nvPicPr>
          <p:cNvPr id="213" name="スクリーンショット 2015-06-18 1.39.0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40578" y="2748392"/>
            <a:ext cx="6735897" cy="5009291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214"/>
          <p:cNvSpPr/>
          <p:nvPr/>
        </p:nvSpPr>
        <p:spPr>
          <a:xfrm>
            <a:off x="34289" y="2484437"/>
            <a:ext cx="6039873" cy="553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508000" indent="-508000">
              <a:spcBef>
                <a:spcPts val="4200"/>
              </a:spcBef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2600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手首静脈</a:t>
            </a:r>
            <a:r>
              <a:rPr sz="3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の撮影</a:t>
            </a:r>
            <a:endParaRPr sz="3500">
              <a:solidFill>
                <a:srgbClr val="3E4157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spcBef>
                <a:spcPts val="4200"/>
              </a:spcBef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3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ガイド表示に合わせ撮影</a:t>
            </a:r>
            <a:endParaRPr sz="3500">
              <a:solidFill>
                <a:srgbClr val="3E4157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spcBef>
                <a:spcPts val="4200"/>
              </a:spcBef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3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カラー画像を取得</a:t>
            </a:r>
            <a:endParaRPr sz="3500">
              <a:solidFill>
                <a:srgbClr val="3E4157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spcBef>
                <a:spcPts val="4200"/>
              </a:spcBef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3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端末と手首は約10cm</a:t>
            </a:r>
            <a:endParaRPr sz="3500">
              <a:solidFill>
                <a:srgbClr val="3E4157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spcBef>
                <a:spcPts val="4200"/>
              </a:spcBef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3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手を心臓より下にして撮影</a:t>
            </a:r>
          </a:p>
        </p:txBody>
      </p:sp>
      <p:sp>
        <p:nvSpPr>
          <p:cNvPr id="215" name="Shape 215"/>
          <p:cNvSpPr/>
          <p:nvPr/>
        </p:nvSpPr>
        <p:spPr>
          <a:xfrm>
            <a:off x="8017876" y="7861300"/>
            <a:ext cx="2781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5000"/>
              </a:spcBef>
              <a:defRPr b="0" sz="3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4157"/>
                </a:solidFill>
              </a:rPr>
              <a:t>静脈撮影の様子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sldNum" sz="quarter" idx="2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pic>
        <p:nvPicPr>
          <p:cNvPr id="218" name="スクリーンショット 2015-06-18 4.06.2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52351" y="1762157"/>
            <a:ext cx="3245715" cy="3245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スクリーンショット 2015-06-18 4.07.34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06495" y="1722860"/>
            <a:ext cx="3282491" cy="3324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スクリーンショット 2015-06-18 4.07.50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13055" y="5512207"/>
            <a:ext cx="3324307" cy="332430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スクリーンショット 2015-06-18 4.08.06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609357" y="5525542"/>
            <a:ext cx="3276767" cy="3297637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7241808" y="5094250"/>
            <a:ext cx="1066801" cy="4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2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3E4157"/>
                </a:solidFill>
              </a:rPr>
              <a:t>カラー</a:t>
            </a:r>
          </a:p>
        </p:txBody>
      </p:sp>
      <p:sp>
        <p:nvSpPr>
          <p:cNvPr id="223" name="Shape 223"/>
          <p:cNvSpPr/>
          <p:nvPr/>
        </p:nvSpPr>
        <p:spPr>
          <a:xfrm>
            <a:off x="10714340" y="5094250"/>
            <a:ext cx="1066801" cy="4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2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3E4157"/>
                </a:solidFill>
              </a:rPr>
              <a:t>赤成分</a:t>
            </a:r>
          </a:p>
        </p:txBody>
      </p:sp>
      <p:sp>
        <p:nvSpPr>
          <p:cNvPr id="224" name="Shape 224"/>
          <p:cNvSpPr/>
          <p:nvPr/>
        </p:nvSpPr>
        <p:spPr>
          <a:xfrm>
            <a:off x="7241808" y="8918334"/>
            <a:ext cx="1066801" cy="42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2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3E4157"/>
                </a:solidFill>
              </a:rPr>
              <a:t>緑成分</a:t>
            </a:r>
          </a:p>
        </p:txBody>
      </p:sp>
      <p:sp>
        <p:nvSpPr>
          <p:cNvPr id="225" name="Shape 225"/>
          <p:cNvSpPr/>
          <p:nvPr/>
        </p:nvSpPr>
        <p:spPr>
          <a:xfrm>
            <a:off x="10714340" y="8918334"/>
            <a:ext cx="1066801" cy="42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2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3E4157"/>
                </a:solidFill>
              </a:rPr>
              <a:t>青成分</a:t>
            </a:r>
          </a:p>
        </p:txBody>
      </p:sp>
      <p:sp>
        <p:nvSpPr>
          <p:cNvPr id="226" name="Shape 226"/>
          <p:cNvSpPr/>
          <p:nvPr/>
        </p:nvSpPr>
        <p:spPr>
          <a:xfrm>
            <a:off x="3155632" y="447675"/>
            <a:ext cx="6693536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静脈における錯視</a:t>
            </a:r>
          </a:p>
        </p:txBody>
      </p:sp>
      <p:sp>
        <p:nvSpPr>
          <p:cNvPr id="227" name="Shape 227"/>
          <p:cNvSpPr/>
          <p:nvPr/>
        </p:nvSpPr>
        <p:spPr>
          <a:xfrm>
            <a:off x="358139" y="2009975"/>
            <a:ext cx="5430521" cy="578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spcBef>
                <a:spcPts val="4200"/>
              </a:spcBef>
              <a:defRPr b="0" sz="1800">
                <a:solidFill>
                  <a:srgbClr val="000000"/>
                </a:solidFill>
              </a:defRPr>
            </a:pPr>
            <a:r>
              <a:rPr sz="3500" u="sng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静脈が青く見えるのは</a:t>
            </a:r>
            <a:r>
              <a:rPr sz="3500" u="sng">
                <a:solidFill>
                  <a:srgbClr val="FF2600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錯視</a:t>
            </a:r>
          </a:p>
        </p:txBody>
      </p:sp>
      <p:sp>
        <p:nvSpPr>
          <p:cNvPr id="228" name="Shape 228"/>
          <p:cNvSpPr/>
          <p:nvPr/>
        </p:nvSpPr>
        <p:spPr>
          <a:xfrm>
            <a:off x="793749" y="3184989"/>
            <a:ext cx="4559301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3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3E4157"/>
                </a:solidFill>
              </a:rPr>
              <a:t>静脈は青成分ではない</a:t>
            </a:r>
          </a:p>
        </p:txBody>
      </p:sp>
      <p:sp>
        <p:nvSpPr>
          <p:cNvPr id="229" name="Shape 229"/>
          <p:cNvSpPr/>
          <p:nvPr/>
        </p:nvSpPr>
        <p:spPr>
          <a:xfrm>
            <a:off x="497007" y="4187386"/>
            <a:ext cx="5152786" cy="1870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493888" indent="-493888">
              <a:lnSpc>
                <a:spcPct val="60000"/>
              </a:lnSpc>
              <a:spcBef>
                <a:spcPts val="4200"/>
              </a:spcBef>
              <a:buSzPct val="45000"/>
              <a:buBlip>
                <a:blip r:embed="rId7"/>
              </a:buBlip>
              <a:defRPr b="0"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血中のヘモグロビンに吸収</a:t>
            </a:r>
            <a:r>
              <a:rPr sz="2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（赤成分，緑成分）</a:t>
            </a:r>
            <a:endParaRPr sz="3000">
              <a:solidFill>
                <a:srgbClr val="3E4157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493888" indent="-493888">
              <a:lnSpc>
                <a:spcPct val="60000"/>
              </a:lnSpc>
              <a:spcBef>
                <a:spcPts val="2000"/>
              </a:spcBef>
              <a:buSzPct val="45000"/>
              <a:buBlip>
                <a:blip r:embed="rId7"/>
              </a:buBlip>
              <a:defRPr b="0"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皮膚内の粒子により散乱</a:t>
            </a:r>
            <a:r>
              <a:rPr sz="2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（青成分）</a:t>
            </a:r>
          </a:p>
        </p:txBody>
      </p:sp>
      <p:pic>
        <p:nvPicPr>
          <p:cNvPr id="230" name="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2611377" y="6429077"/>
            <a:ext cx="988955" cy="457905"/>
          </a:xfrm>
          <a:prstGeom prst="rect">
            <a:avLst/>
          </a:prstGeom>
        </p:spPr>
      </p:pic>
      <p:sp>
        <p:nvSpPr>
          <p:cNvPr id="232" name="Shape 232"/>
          <p:cNvSpPr/>
          <p:nvPr/>
        </p:nvSpPr>
        <p:spPr>
          <a:xfrm>
            <a:off x="-331778" y="7046666"/>
            <a:ext cx="3152756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4200"/>
              </a:spcBef>
              <a:defRPr b="0" sz="3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3E4157"/>
                </a:solidFill>
              </a:rPr>
              <a:t>（予備実験）</a:t>
            </a:r>
          </a:p>
        </p:txBody>
      </p:sp>
      <p:sp>
        <p:nvSpPr>
          <p:cNvPr id="233" name="Shape 233"/>
          <p:cNvSpPr/>
          <p:nvPr/>
        </p:nvSpPr>
        <p:spPr>
          <a:xfrm>
            <a:off x="222444" y="7657055"/>
            <a:ext cx="5766822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50000"/>
              </a:lnSpc>
              <a:spcBef>
                <a:spcPts val="4200"/>
              </a:spcBef>
              <a:defRPr b="0" sz="3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3E4157"/>
                </a:solidFill>
              </a:rPr>
              <a:t>変換係数を1つにするために赤成分と緑成分を利用</a:t>
            </a:r>
          </a:p>
        </p:txBody>
      </p:sp>
      <p:sp>
        <p:nvSpPr>
          <p:cNvPr id="234" name="Shape 234"/>
          <p:cNvSpPr/>
          <p:nvPr/>
        </p:nvSpPr>
        <p:spPr>
          <a:xfrm>
            <a:off x="-68352" y="8794494"/>
            <a:ext cx="411321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3200"/>
              </a:spcBef>
              <a:defRPr b="0" sz="2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3E4157"/>
                </a:solidFill>
              </a:rPr>
              <a:t>（変換係数は2色の配分比）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body" idx="1"/>
          </p:nvPr>
        </p:nvSpPr>
        <p:spPr>
          <a:xfrm>
            <a:off x="475059" y="3917795"/>
            <a:ext cx="12086531" cy="5185923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39" name="Shape 239"/>
          <p:cNvSpPr/>
          <p:nvPr>
            <p:ph type="sldNum" sz="quarter" idx="2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pic>
        <p:nvPicPr>
          <p:cNvPr id="240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8074" y="8385049"/>
            <a:ext cx="1620348" cy="675145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7904665" y="6693582"/>
            <a:ext cx="755241" cy="1435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4200"/>
              </a:spcBef>
              <a:defRPr b="0" sz="9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0">
                <a:solidFill>
                  <a:srgbClr val="FFFFFF"/>
                </a:solidFill>
              </a:rPr>
              <a:t>+</a:t>
            </a:r>
          </a:p>
        </p:txBody>
      </p:sp>
      <p:sp>
        <p:nvSpPr>
          <p:cNvPr id="242" name="Shape 242"/>
          <p:cNvSpPr/>
          <p:nvPr/>
        </p:nvSpPr>
        <p:spPr>
          <a:xfrm>
            <a:off x="4229938" y="6693582"/>
            <a:ext cx="755240" cy="1435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4200"/>
              </a:spcBef>
              <a:defRPr b="0" sz="9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0">
                <a:solidFill>
                  <a:srgbClr val="FFFFFF"/>
                </a:solidFill>
              </a:rPr>
              <a:t>=</a:t>
            </a:r>
          </a:p>
        </p:txBody>
      </p:sp>
      <p:pic>
        <p:nvPicPr>
          <p:cNvPr id="243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11611" y="8394971"/>
            <a:ext cx="1615892" cy="655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7228" y="8385049"/>
            <a:ext cx="1620348" cy="675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4212" y="4405114"/>
            <a:ext cx="11636314" cy="9434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0" name="Group 250"/>
          <p:cNvGrpSpPr/>
          <p:nvPr/>
        </p:nvGrpSpPr>
        <p:grpSpPr>
          <a:xfrm>
            <a:off x="2762572" y="5655244"/>
            <a:ext cx="7530456" cy="539654"/>
            <a:chOff x="1295400" y="143521"/>
            <a:chExt cx="7530455" cy="539653"/>
          </a:xfrm>
        </p:grpSpPr>
        <p:sp>
          <p:nvSpPr>
            <p:cNvPr id="246" name="Shape 246"/>
            <p:cNvSpPr/>
            <p:nvPr/>
          </p:nvSpPr>
          <p:spPr>
            <a:xfrm>
              <a:off x="1295400" y="143521"/>
              <a:ext cx="1638300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spcBef>
                  <a:spcPts val="4200"/>
                </a:spcBef>
                <a:defRPr b="0" sz="30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FFF5E3"/>
                  </a:solidFill>
                </a:rPr>
                <a:t>変換係数</a:t>
              </a:r>
            </a:p>
          </p:txBody>
        </p:sp>
        <p:pic>
          <p:nvPicPr>
            <p:cNvPr id="247" name="pasted-image.pdf"/>
            <p:cNvPicPr/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2929714" y="217339"/>
              <a:ext cx="448404" cy="4110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8" name="Shape 248"/>
            <p:cNvSpPr/>
            <p:nvPr/>
          </p:nvSpPr>
          <p:spPr>
            <a:xfrm>
              <a:off x="3183213" y="168891"/>
              <a:ext cx="3924301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spcBef>
                  <a:spcPts val="4200"/>
                </a:spcBef>
                <a:defRPr b="0" sz="30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FFF5E3"/>
                  </a:solidFill>
                </a:rPr>
                <a:t>；赤成分と緑成分の比</a:t>
              </a:r>
            </a:p>
          </p:txBody>
        </p:sp>
        <p:pic>
          <p:nvPicPr>
            <p:cNvPr id="249" name="MathTypeImage.pdf"/>
            <p:cNvPicPr/>
            <p:nvPr/>
          </p:nvPicPr>
          <p:blipFill>
            <a:blip r:embed="rId7">
              <a:extLst/>
            </a:blip>
            <a:srcRect l="0" t="0" r="0" b="0"/>
            <a:stretch>
              <a:fillRect/>
            </a:stretch>
          </p:blipFill>
          <p:spPr>
            <a:xfrm>
              <a:off x="7090409" y="162540"/>
              <a:ext cx="1735447" cy="520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1" name="Shape 251"/>
          <p:cNvSpPr/>
          <p:nvPr/>
        </p:nvSpPr>
        <p:spPr>
          <a:xfrm>
            <a:off x="2730500" y="435101"/>
            <a:ext cx="7543800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色変換による鮮明化</a:t>
            </a:r>
          </a:p>
        </p:txBody>
      </p:sp>
      <p:grpSp>
        <p:nvGrpSpPr>
          <p:cNvPr id="262" name="Group 262"/>
          <p:cNvGrpSpPr/>
          <p:nvPr/>
        </p:nvGrpSpPr>
        <p:grpSpPr>
          <a:xfrm>
            <a:off x="305936" y="1982951"/>
            <a:ext cx="12621528" cy="1535226"/>
            <a:chOff x="228600" y="0"/>
            <a:chExt cx="12621526" cy="1535225"/>
          </a:xfrm>
        </p:grpSpPr>
        <p:grpSp>
          <p:nvGrpSpPr>
            <p:cNvPr id="260" name="Group 260"/>
            <p:cNvGrpSpPr/>
            <p:nvPr/>
          </p:nvGrpSpPr>
          <p:grpSpPr>
            <a:xfrm>
              <a:off x="228600" y="-1"/>
              <a:ext cx="12621527" cy="1535227"/>
              <a:chOff x="228600" y="-10547"/>
              <a:chExt cx="12621526" cy="1535225"/>
            </a:xfrm>
          </p:grpSpPr>
          <p:grpSp>
            <p:nvGrpSpPr>
              <p:cNvPr id="257" name="Group 257"/>
              <p:cNvGrpSpPr/>
              <p:nvPr/>
            </p:nvGrpSpPr>
            <p:grpSpPr>
              <a:xfrm>
                <a:off x="228600" y="-10548"/>
                <a:ext cx="9328633" cy="1457067"/>
                <a:chOff x="228600" y="-10547"/>
                <a:chExt cx="9328632" cy="1457065"/>
              </a:xfrm>
            </p:grpSpPr>
            <p:pic>
              <p:nvPicPr>
                <p:cNvPr id="252" name="pasted-image.pdf"/>
                <p:cNvPicPr/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1848695" y="-8396"/>
                  <a:ext cx="1873280" cy="7805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53" name="Shape 253"/>
                <p:cNvSpPr/>
                <p:nvPr/>
              </p:nvSpPr>
              <p:spPr>
                <a:xfrm>
                  <a:off x="228600" y="13571"/>
                  <a:ext cx="1638300" cy="6096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spcBef>
                      <a:spcPts val="4200"/>
                    </a:spcBef>
                    <a:defRPr b="0">
                      <a:solidFill>
                        <a:srgbClr val="3E4157"/>
                      </a:solidFill>
                      <a:latin typeface="Avenir Next Medium"/>
                      <a:ea typeface="Avenir Next Medium"/>
                      <a:cs typeface="Avenir Next Medium"/>
                      <a:sym typeface="Avenir Next Medium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4000">
                      <a:solidFill>
                        <a:srgbClr val="3E4157"/>
                      </a:solidFill>
                    </a:rPr>
                    <a:t>赤成分</a:t>
                  </a:r>
                </a:p>
              </p:txBody>
            </p:sp>
            <p:sp>
              <p:nvSpPr>
                <p:cNvPr id="254" name="Shape 254"/>
                <p:cNvSpPr/>
                <p:nvPr/>
              </p:nvSpPr>
              <p:spPr>
                <a:xfrm>
                  <a:off x="3611761" y="13571"/>
                  <a:ext cx="2146301" cy="6096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spcBef>
                      <a:spcPts val="4200"/>
                    </a:spcBef>
                    <a:defRPr b="0">
                      <a:solidFill>
                        <a:srgbClr val="3E4157"/>
                      </a:solidFill>
                      <a:latin typeface="Avenir Next Medium"/>
                      <a:ea typeface="Avenir Next Medium"/>
                      <a:cs typeface="Avenir Next Medium"/>
                      <a:sym typeface="Avenir Next Medium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4000">
                      <a:solidFill>
                        <a:srgbClr val="3E4157"/>
                      </a:solidFill>
                    </a:rPr>
                    <a:t>，緑成分</a:t>
                  </a:r>
                </a:p>
              </p:txBody>
            </p:sp>
            <p:pic>
              <p:nvPicPr>
                <p:cNvPr id="255" name="pasted-image.pdf"/>
                <p:cNvPicPr/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5723678" y="-10548"/>
                  <a:ext cx="1873280" cy="7594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56" name="Shape 256"/>
                <p:cNvSpPr/>
                <p:nvPr/>
              </p:nvSpPr>
              <p:spPr>
                <a:xfrm>
                  <a:off x="7410932" y="836918"/>
                  <a:ext cx="2146301" cy="609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spcBef>
                      <a:spcPts val="4200"/>
                    </a:spcBef>
                    <a:defRPr b="0">
                      <a:solidFill>
                        <a:srgbClr val="3E4157"/>
                      </a:solidFill>
                      <a:latin typeface="Avenir Next Medium"/>
                      <a:ea typeface="Avenir Next Medium"/>
                      <a:cs typeface="Avenir Next Medium"/>
                      <a:sym typeface="Avenir Next Medium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4000">
                      <a:solidFill>
                        <a:srgbClr val="3E4157"/>
                      </a:solidFill>
                    </a:rPr>
                    <a:t>静脈画像</a:t>
                  </a:r>
                </a:p>
              </p:txBody>
            </p:sp>
          </p:grpSp>
          <p:pic>
            <p:nvPicPr>
              <p:cNvPr id="258" name="pasted-image.pdf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9483660" y="734554"/>
                <a:ext cx="1896296" cy="7901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59" name="Shape 259"/>
              <p:cNvSpPr/>
              <p:nvPr/>
            </p:nvSpPr>
            <p:spPr>
              <a:xfrm>
                <a:off x="11211826" y="824816"/>
                <a:ext cx="1638301" cy="6096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spcBef>
                    <a:spcPts val="4200"/>
                  </a:spcBef>
                  <a:defRPr b="0">
                    <a:solidFill>
                      <a:srgbClr val="3E4157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000">
                    <a:solidFill>
                      <a:srgbClr val="3E4157"/>
                    </a:solidFill>
                  </a:rPr>
                  <a:t>の生成</a:t>
                </a:r>
              </a:p>
            </p:txBody>
          </p:sp>
        </p:grpSp>
        <p:sp>
          <p:nvSpPr>
            <p:cNvPr id="261" name="Shape 261"/>
            <p:cNvSpPr/>
            <p:nvPr/>
          </p:nvSpPr>
          <p:spPr>
            <a:xfrm>
              <a:off x="7541555" y="68491"/>
              <a:ext cx="2146301" cy="609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4200"/>
                </a:spcBef>
                <a:defRPr b="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3E4157"/>
                  </a:solidFill>
                </a:rPr>
                <a:t>を用いた</a:t>
              </a:r>
            </a:p>
          </p:txBody>
        </p:sp>
      </p:grpSp>
      <p:pic>
        <p:nvPicPr>
          <p:cNvPr id="263" name="スクリーンショット 2015-06-18 4.07.34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740999" y="6580514"/>
            <a:ext cx="1705001" cy="1726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スクリーンショット 2015-06-18 4.07.50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256289" y="6580514"/>
            <a:ext cx="1726721" cy="1726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スクリーンショット 2015-06-18 7.43.18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819519" y="6546512"/>
            <a:ext cx="1715861" cy="17267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pasted-image.pd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718142" y="7144922"/>
            <a:ext cx="1750714" cy="750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MathTypeEquation.pd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572250" y="4921250"/>
            <a:ext cx="114300" cy="16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asted-image.pdf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9762245" y="7158452"/>
            <a:ext cx="714809" cy="655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FFF5E3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4000" u="none" kumimoji="0" normalizeH="0">
            <a:ln>
              <a:noFill/>
            </a:ln>
            <a:solidFill>
              <a:srgbClr val="FFF5E3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4000" u="none" kumimoji="0" normalizeH="0">
            <a:ln>
              <a:noFill/>
            </a:ln>
            <a:solidFill>
              <a:srgbClr val="FFF5E3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